
<file path=[Content_Types].xml><?xml version="1.0" encoding="utf-8"?>
<Types xmlns="http://schemas.openxmlformats.org/package/2006/content-types">
  <Default Extension="fntdata" ContentType="application/x-fontdata"/>
  <Default Extension="gif" ContentType="video/unknown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4" r:id="rId1"/>
  </p:sldMasterIdLst>
  <p:notesMasterIdLst>
    <p:notesMasterId r:id="rId24"/>
  </p:notesMasterIdLst>
  <p:handoutMasterIdLst>
    <p:handoutMasterId r:id="rId25"/>
  </p:handoutMasterIdLst>
  <p:sldIdLst>
    <p:sldId id="256" r:id="rId2"/>
    <p:sldId id="310" r:id="rId3"/>
    <p:sldId id="295" r:id="rId4"/>
    <p:sldId id="324" r:id="rId5"/>
    <p:sldId id="296" r:id="rId6"/>
    <p:sldId id="297" r:id="rId7"/>
    <p:sldId id="298" r:id="rId8"/>
    <p:sldId id="299" r:id="rId9"/>
    <p:sldId id="300" r:id="rId10"/>
    <p:sldId id="301" r:id="rId11"/>
    <p:sldId id="319" r:id="rId12"/>
    <p:sldId id="306" r:id="rId13"/>
    <p:sldId id="307" r:id="rId14"/>
    <p:sldId id="308" r:id="rId15"/>
    <p:sldId id="325" r:id="rId16"/>
    <p:sldId id="302" r:id="rId17"/>
    <p:sldId id="303" r:id="rId18"/>
    <p:sldId id="304" r:id="rId19"/>
    <p:sldId id="305" r:id="rId20"/>
    <p:sldId id="259" r:id="rId21"/>
    <p:sldId id="315" r:id="rId22"/>
    <p:sldId id="330" r:id="rId23"/>
  </p:sldIdLst>
  <p:sldSz cx="12192000" cy="6858000"/>
  <p:notesSz cx="7099300" cy="10234613"/>
  <p:embeddedFontLst>
    <p:embeddedFont>
      <p:font typeface="Archivo Narrow" panose="020B0604020202020204" charset="0"/>
      <p:regular r:id="rId26"/>
      <p:bold r:id="rId27"/>
      <p:italic r:id="rId28"/>
    </p:embeddedFont>
    <p:embeddedFont>
      <p:font typeface="Blogger Sans" panose="02000506030000020004" charset="0"/>
      <p:regular r:id="rId29"/>
      <p:bold r:id="rId30"/>
      <p: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onstantia" panose="02030602050306030303" pitchFamily="18" charset="0"/>
      <p:regular r:id="rId36"/>
      <p:bold r:id="rId37"/>
      <p:italic r:id="rId38"/>
      <p:boldItalic r:id="rId39"/>
    </p:embeddedFont>
    <p:embeddedFont>
      <p:font typeface="Times" panose="02020603050405020304" pitchFamily="18" charset="0"/>
      <p:regular r:id="rId40"/>
      <p:bold r:id="rId41"/>
      <p:italic r:id="rId42"/>
      <p:boldItalic r:id="rId43"/>
    </p:embeddedFont>
  </p:embeddedFont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4A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Stijl, gemiddeld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Stijl, licht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Stijl, licht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798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-2028" y="-120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B197FF-7A7C-4D27-A2CA-A4A5FA0FFFFA}" type="doc">
      <dgm:prSet loTypeId="urn:microsoft.com/office/officeart/2005/8/layout/vList2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E5DE5B1-3DA4-44DD-9B3A-3AF7935A6E93}">
      <dgm:prSet/>
      <dgm:spPr/>
      <dgm:t>
        <a:bodyPr/>
        <a:lstStyle/>
        <a:p>
          <a:r>
            <a:rPr lang="nl-BE" b="1"/>
            <a:t>Moet beginnen met letter of underscore (_)</a:t>
          </a:r>
          <a:endParaRPr lang="en-US"/>
        </a:p>
      </dgm:t>
    </dgm:pt>
    <dgm:pt modelId="{82BC85A8-2D6B-48E8-96D1-8FF4CD9CE287}" type="parTrans" cxnId="{E07F86B8-96D8-407F-9F74-7034310E5554}">
      <dgm:prSet/>
      <dgm:spPr/>
      <dgm:t>
        <a:bodyPr/>
        <a:lstStyle/>
        <a:p>
          <a:endParaRPr lang="en-US"/>
        </a:p>
      </dgm:t>
    </dgm:pt>
    <dgm:pt modelId="{E5C9B7D0-EE51-4365-9033-6B39CA361495}" type="sibTrans" cxnId="{E07F86B8-96D8-407F-9F74-7034310E5554}">
      <dgm:prSet/>
      <dgm:spPr/>
      <dgm:t>
        <a:bodyPr/>
        <a:lstStyle/>
        <a:p>
          <a:endParaRPr lang="en-US"/>
        </a:p>
      </dgm:t>
    </dgm:pt>
    <dgm:pt modelId="{B9811D50-B29C-4931-8696-8725BC176D1B}">
      <dgm:prSet/>
      <dgm:spPr/>
      <dgm:t>
        <a:bodyPr/>
        <a:lstStyle/>
        <a:p>
          <a:r>
            <a:rPr lang="nl-BE"/>
            <a:t>Dus GEEN cijfer</a:t>
          </a:r>
          <a:endParaRPr lang="en-US"/>
        </a:p>
      </dgm:t>
    </dgm:pt>
    <dgm:pt modelId="{72B6E93C-9BAA-471A-A766-D51846F96389}" type="parTrans" cxnId="{99B9D314-6BAC-4DCD-9C5A-FEB5EB1919A3}">
      <dgm:prSet/>
      <dgm:spPr/>
      <dgm:t>
        <a:bodyPr/>
        <a:lstStyle/>
        <a:p>
          <a:endParaRPr lang="en-US"/>
        </a:p>
      </dgm:t>
    </dgm:pt>
    <dgm:pt modelId="{F20C15C1-6E8C-4A48-A389-54B05CA08650}" type="sibTrans" cxnId="{99B9D314-6BAC-4DCD-9C5A-FEB5EB1919A3}">
      <dgm:prSet/>
      <dgm:spPr/>
      <dgm:t>
        <a:bodyPr/>
        <a:lstStyle/>
        <a:p>
          <a:endParaRPr lang="en-US"/>
        </a:p>
      </dgm:t>
    </dgm:pt>
    <dgm:pt modelId="{4B646B81-090A-4334-A037-4D7F8C39EB85}">
      <dgm:prSet/>
      <dgm:spPr/>
      <dgm:t>
        <a:bodyPr/>
        <a:lstStyle/>
        <a:p>
          <a:r>
            <a:rPr lang="nl-BE" b="1"/>
            <a:t>Identifier mag enkel bestaan uit letters, cijfers en underscores </a:t>
          </a:r>
          <a:endParaRPr lang="en-US"/>
        </a:p>
      </dgm:t>
    </dgm:pt>
    <dgm:pt modelId="{6BA98913-42A4-4638-8510-58E9A89458A3}" type="parTrans" cxnId="{73836906-9044-409F-9BFD-3B5FA4F20B6F}">
      <dgm:prSet/>
      <dgm:spPr/>
      <dgm:t>
        <a:bodyPr/>
        <a:lstStyle/>
        <a:p>
          <a:endParaRPr lang="en-US"/>
        </a:p>
      </dgm:t>
    </dgm:pt>
    <dgm:pt modelId="{1B3FE34B-6447-4FBA-BB23-D632C2950A4A}" type="sibTrans" cxnId="{73836906-9044-409F-9BFD-3B5FA4F20B6F}">
      <dgm:prSet/>
      <dgm:spPr/>
      <dgm:t>
        <a:bodyPr/>
        <a:lstStyle/>
        <a:p>
          <a:endParaRPr lang="en-US"/>
        </a:p>
      </dgm:t>
    </dgm:pt>
    <dgm:pt modelId="{E579898E-0E3C-4B5B-8641-E0F59B448639}">
      <dgm:prSet/>
      <dgm:spPr/>
      <dgm:t>
        <a:bodyPr/>
        <a:lstStyle/>
        <a:p>
          <a:r>
            <a:rPr lang="nl-BE"/>
            <a:t>NIETS ANDERS</a:t>
          </a:r>
          <a:endParaRPr lang="en-US"/>
        </a:p>
      </dgm:t>
    </dgm:pt>
    <dgm:pt modelId="{F29B6324-3CE2-4B46-8E25-01E65566ACF8}" type="parTrans" cxnId="{4198235D-B37E-4A92-AF22-3E34B955A96D}">
      <dgm:prSet/>
      <dgm:spPr/>
      <dgm:t>
        <a:bodyPr/>
        <a:lstStyle/>
        <a:p>
          <a:endParaRPr lang="en-US"/>
        </a:p>
      </dgm:t>
    </dgm:pt>
    <dgm:pt modelId="{0F1019C2-D101-4AB7-AE00-E57FD6C4AB7C}" type="sibTrans" cxnId="{4198235D-B37E-4A92-AF22-3E34B955A96D}">
      <dgm:prSet/>
      <dgm:spPr/>
      <dgm:t>
        <a:bodyPr/>
        <a:lstStyle/>
        <a:p>
          <a:endParaRPr lang="en-US"/>
        </a:p>
      </dgm:t>
    </dgm:pt>
    <dgm:pt modelId="{3AF4FA0E-73CC-429F-A571-511CE8E8AF92}">
      <dgm:prSet/>
      <dgm:spPr/>
      <dgm:t>
        <a:bodyPr/>
        <a:lstStyle/>
        <a:p>
          <a:r>
            <a:rPr lang="nl-BE" b="1" dirty="0"/>
            <a:t>Mag geen c# </a:t>
          </a:r>
          <a:r>
            <a:rPr lang="nl-BE" b="1" dirty="0" err="1"/>
            <a:t>keyword</a:t>
          </a:r>
          <a:r>
            <a:rPr lang="nl-BE" b="1" dirty="0"/>
            <a:t> zijn (zie eerdere slide)</a:t>
          </a:r>
          <a:endParaRPr lang="en-US" dirty="0"/>
        </a:p>
      </dgm:t>
    </dgm:pt>
    <dgm:pt modelId="{2E178474-F452-41C6-9768-87903C41BBCA}" type="parTrans" cxnId="{4D48F342-4C4D-4172-A599-5A867666EFA5}">
      <dgm:prSet/>
      <dgm:spPr/>
      <dgm:t>
        <a:bodyPr/>
        <a:lstStyle/>
        <a:p>
          <a:endParaRPr lang="en-US"/>
        </a:p>
      </dgm:t>
    </dgm:pt>
    <dgm:pt modelId="{D7B6DA34-3490-4418-A96A-E67C1E939E65}" type="sibTrans" cxnId="{4D48F342-4C4D-4172-A599-5A867666EFA5}">
      <dgm:prSet/>
      <dgm:spPr/>
      <dgm:t>
        <a:bodyPr/>
        <a:lstStyle/>
        <a:p>
          <a:endParaRPr lang="en-US"/>
        </a:p>
      </dgm:t>
    </dgm:pt>
    <dgm:pt modelId="{4CDAC29E-8240-4D19-9C6A-F4E1EE518158}">
      <dgm:prSet/>
      <dgm:spPr/>
      <dgm:t>
        <a:bodyPr/>
        <a:lstStyle/>
        <a:p>
          <a:r>
            <a:rPr lang="en-US" dirty="0" err="1"/>
            <a:t>Dus</a:t>
          </a:r>
          <a:r>
            <a:rPr lang="en-US" dirty="0"/>
            <a:t> </a:t>
          </a:r>
          <a:r>
            <a:rPr lang="en-US" dirty="0" err="1"/>
            <a:t>niet</a:t>
          </a:r>
          <a:r>
            <a:rPr lang="en-US" dirty="0"/>
            <a:t> int, </a:t>
          </a:r>
          <a:r>
            <a:rPr lang="en-US" dirty="0" err="1"/>
            <a:t>goto</a:t>
          </a:r>
          <a:r>
            <a:rPr lang="en-US" dirty="0"/>
            <a:t>, string, </a:t>
          </a:r>
          <a:r>
            <a:rPr lang="en-US" dirty="0" err="1"/>
            <a:t>etc</a:t>
          </a:r>
          <a:endParaRPr lang="en-US" dirty="0"/>
        </a:p>
      </dgm:t>
    </dgm:pt>
    <dgm:pt modelId="{658725D5-8B9F-444F-B0D4-7F7D6EA954A2}" type="parTrans" cxnId="{DBA57EEF-F14A-4509-A26F-3BA2DEE22DA9}">
      <dgm:prSet/>
      <dgm:spPr/>
      <dgm:t>
        <a:bodyPr/>
        <a:lstStyle/>
        <a:p>
          <a:endParaRPr lang="nl-BE"/>
        </a:p>
      </dgm:t>
    </dgm:pt>
    <dgm:pt modelId="{4D598592-6FB6-40C8-9176-9F10A4A81147}" type="sibTrans" cxnId="{DBA57EEF-F14A-4509-A26F-3BA2DEE22DA9}">
      <dgm:prSet/>
      <dgm:spPr/>
      <dgm:t>
        <a:bodyPr/>
        <a:lstStyle/>
        <a:p>
          <a:endParaRPr lang="nl-BE"/>
        </a:p>
      </dgm:t>
    </dgm:pt>
    <dgm:pt modelId="{356DAB65-ED8F-448B-A6FE-E7958FD8F7AF}" type="pres">
      <dgm:prSet presAssocID="{B0B197FF-7A7C-4D27-A2CA-A4A5FA0FFFFA}" presName="linear" presStyleCnt="0">
        <dgm:presLayoutVars>
          <dgm:animLvl val="lvl"/>
          <dgm:resizeHandles val="exact"/>
        </dgm:presLayoutVars>
      </dgm:prSet>
      <dgm:spPr/>
    </dgm:pt>
    <dgm:pt modelId="{4197FD5C-8B40-4D55-8589-366CFDCA8C0A}" type="pres">
      <dgm:prSet presAssocID="{0E5DE5B1-3DA4-44DD-9B3A-3AF7935A6E9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31F9AFE-7696-42FB-BBFE-A26A16D5E768}" type="pres">
      <dgm:prSet presAssocID="{0E5DE5B1-3DA4-44DD-9B3A-3AF7935A6E93}" presName="childText" presStyleLbl="revTx" presStyleIdx="0" presStyleCnt="3">
        <dgm:presLayoutVars>
          <dgm:bulletEnabled val="1"/>
        </dgm:presLayoutVars>
      </dgm:prSet>
      <dgm:spPr/>
    </dgm:pt>
    <dgm:pt modelId="{F9721A1A-4EED-4E95-929F-9D799BA67B84}" type="pres">
      <dgm:prSet presAssocID="{4B646B81-090A-4334-A037-4D7F8C39EB8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570593C-E4EE-4DDB-8CFC-1CA31381A717}" type="pres">
      <dgm:prSet presAssocID="{4B646B81-090A-4334-A037-4D7F8C39EB85}" presName="childText" presStyleLbl="revTx" presStyleIdx="1" presStyleCnt="3">
        <dgm:presLayoutVars>
          <dgm:bulletEnabled val="1"/>
        </dgm:presLayoutVars>
      </dgm:prSet>
      <dgm:spPr/>
    </dgm:pt>
    <dgm:pt modelId="{82091665-B7FE-443B-8BBD-47CF13509A68}" type="pres">
      <dgm:prSet presAssocID="{3AF4FA0E-73CC-429F-A571-511CE8E8AF9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055D77B-6EE8-4ABC-8381-94A764B7AB52}" type="pres">
      <dgm:prSet presAssocID="{3AF4FA0E-73CC-429F-A571-511CE8E8AF92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73836906-9044-409F-9BFD-3B5FA4F20B6F}" srcId="{B0B197FF-7A7C-4D27-A2CA-A4A5FA0FFFFA}" destId="{4B646B81-090A-4334-A037-4D7F8C39EB85}" srcOrd="1" destOrd="0" parTransId="{6BA98913-42A4-4638-8510-58E9A89458A3}" sibTransId="{1B3FE34B-6447-4FBA-BB23-D632C2950A4A}"/>
    <dgm:cxn modelId="{99B9D314-6BAC-4DCD-9C5A-FEB5EB1919A3}" srcId="{0E5DE5B1-3DA4-44DD-9B3A-3AF7935A6E93}" destId="{B9811D50-B29C-4931-8696-8725BC176D1B}" srcOrd="0" destOrd="0" parTransId="{72B6E93C-9BAA-471A-A766-D51846F96389}" sibTransId="{F20C15C1-6E8C-4A48-A389-54B05CA08650}"/>
    <dgm:cxn modelId="{4198235D-B37E-4A92-AF22-3E34B955A96D}" srcId="{4B646B81-090A-4334-A037-4D7F8C39EB85}" destId="{E579898E-0E3C-4B5B-8641-E0F59B448639}" srcOrd="0" destOrd="0" parTransId="{F29B6324-3CE2-4B46-8E25-01E65566ACF8}" sibTransId="{0F1019C2-D101-4AB7-AE00-E57FD6C4AB7C}"/>
    <dgm:cxn modelId="{4D48F342-4C4D-4172-A599-5A867666EFA5}" srcId="{B0B197FF-7A7C-4D27-A2CA-A4A5FA0FFFFA}" destId="{3AF4FA0E-73CC-429F-A571-511CE8E8AF92}" srcOrd="2" destOrd="0" parTransId="{2E178474-F452-41C6-9768-87903C41BBCA}" sibTransId="{D7B6DA34-3490-4418-A96A-E67C1E939E65}"/>
    <dgm:cxn modelId="{05015E43-6E10-47F0-9EDD-F2E36B54B7B3}" type="presOf" srcId="{E579898E-0E3C-4B5B-8641-E0F59B448639}" destId="{B570593C-E4EE-4DDB-8CFC-1CA31381A717}" srcOrd="0" destOrd="0" presId="urn:microsoft.com/office/officeart/2005/8/layout/vList2"/>
    <dgm:cxn modelId="{B4015071-6FF8-4619-9FEC-A4994968FBE9}" type="presOf" srcId="{B0B197FF-7A7C-4D27-A2CA-A4A5FA0FFFFA}" destId="{356DAB65-ED8F-448B-A6FE-E7958FD8F7AF}" srcOrd="0" destOrd="0" presId="urn:microsoft.com/office/officeart/2005/8/layout/vList2"/>
    <dgm:cxn modelId="{103F079D-D1D2-4FA5-863F-905F9D673F3A}" type="presOf" srcId="{4CDAC29E-8240-4D19-9C6A-F4E1EE518158}" destId="{E055D77B-6EE8-4ABC-8381-94A764B7AB52}" srcOrd="0" destOrd="0" presId="urn:microsoft.com/office/officeart/2005/8/layout/vList2"/>
    <dgm:cxn modelId="{086A3BAE-6F4D-4CB8-9537-05AAB10FA94B}" type="presOf" srcId="{0E5DE5B1-3DA4-44DD-9B3A-3AF7935A6E93}" destId="{4197FD5C-8B40-4D55-8589-366CFDCA8C0A}" srcOrd="0" destOrd="0" presId="urn:microsoft.com/office/officeart/2005/8/layout/vList2"/>
    <dgm:cxn modelId="{E07F86B8-96D8-407F-9F74-7034310E5554}" srcId="{B0B197FF-7A7C-4D27-A2CA-A4A5FA0FFFFA}" destId="{0E5DE5B1-3DA4-44DD-9B3A-3AF7935A6E93}" srcOrd="0" destOrd="0" parTransId="{82BC85A8-2D6B-48E8-96D1-8FF4CD9CE287}" sibTransId="{E5C9B7D0-EE51-4365-9033-6B39CA361495}"/>
    <dgm:cxn modelId="{98F244BC-8561-436F-B6DA-D5F8BE581794}" type="presOf" srcId="{3AF4FA0E-73CC-429F-A571-511CE8E8AF92}" destId="{82091665-B7FE-443B-8BBD-47CF13509A68}" srcOrd="0" destOrd="0" presId="urn:microsoft.com/office/officeart/2005/8/layout/vList2"/>
    <dgm:cxn modelId="{812D32D9-5B14-4F77-A27E-29A3D1F8A51E}" type="presOf" srcId="{B9811D50-B29C-4931-8696-8725BC176D1B}" destId="{331F9AFE-7696-42FB-BBFE-A26A16D5E768}" srcOrd="0" destOrd="0" presId="urn:microsoft.com/office/officeart/2005/8/layout/vList2"/>
    <dgm:cxn modelId="{404E4BE9-F3DA-4A82-9E15-57235A86CBB6}" type="presOf" srcId="{4B646B81-090A-4334-A037-4D7F8C39EB85}" destId="{F9721A1A-4EED-4E95-929F-9D799BA67B84}" srcOrd="0" destOrd="0" presId="urn:microsoft.com/office/officeart/2005/8/layout/vList2"/>
    <dgm:cxn modelId="{DBA57EEF-F14A-4509-A26F-3BA2DEE22DA9}" srcId="{3AF4FA0E-73CC-429F-A571-511CE8E8AF92}" destId="{4CDAC29E-8240-4D19-9C6A-F4E1EE518158}" srcOrd="0" destOrd="0" parTransId="{658725D5-8B9F-444F-B0D4-7F7D6EA954A2}" sibTransId="{4D598592-6FB6-40C8-9176-9F10A4A81147}"/>
    <dgm:cxn modelId="{A6388942-7219-44FB-8951-BFFD85DA87A3}" type="presParOf" srcId="{356DAB65-ED8F-448B-A6FE-E7958FD8F7AF}" destId="{4197FD5C-8B40-4D55-8589-366CFDCA8C0A}" srcOrd="0" destOrd="0" presId="urn:microsoft.com/office/officeart/2005/8/layout/vList2"/>
    <dgm:cxn modelId="{FB6B8CCD-D958-4445-9812-EC70C18ECAD6}" type="presParOf" srcId="{356DAB65-ED8F-448B-A6FE-E7958FD8F7AF}" destId="{331F9AFE-7696-42FB-BBFE-A26A16D5E768}" srcOrd="1" destOrd="0" presId="urn:microsoft.com/office/officeart/2005/8/layout/vList2"/>
    <dgm:cxn modelId="{DD843398-6FFE-42C3-A8D0-AA1532EA30F0}" type="presParOf" srcId="{356DAB65-ED8F-448B-A6FE-E7958FD8F7AF}" destId="{F9721A1A-4EED-4E95-929F-9D799BA67B84}" srcOrd="2" destOrd="0" presId="urn:microsoft.com/office/officeart/2005/8/layout/vList2"/>
    <dgm:cxn modelId="{0AF6753E-C6C6-4A30-9B9B-AF3FBFA2EE44}" type="presParOf" srcId="{356DAB65-ED8F-448B-A6FE-E7958FD8F7AF}" destId="{B570593C-E4EE-4DDB-8CFC-1CA31381A717}" srcOrd="3" destOrd="0" presId="urn:microsoft.com/office/officeart/2005/8/layout/vList2"/>
    <dgm:cxn modelId="{8D0F0779-E6B3-4931-B0EF-A00EFFA5EDC8}" type="presParOf" srcId="{356DAB65-ED8F-448B-A6FE-E7958FD8F7AF}" destId="{82091665-B7FE-443B-8BBD-47CF13509A68}" srcOrd="4" destOrd="0" presId="urn:microsoft.com/office/officeart/2005/8/layout/vList2"/>
    <dgm:cxn modelId="{284D2737-0FEC-4AEB-BE28-7EC7503E49DE}" type="presParOf" srcId="{356DAB65-ED8F-448B-A6FE-E7958FD8F7AF}" destId="{E055D77B-6EE8-4ABC-8381-94A764B7AB52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97FD5C-8B40-4D55-8589-366CFDCA8C0A}">
      <dsp:nvSpPr>
        <dsp:cNvPr id="0" name=""/>
        <dsp:cNvSpPr/>
      </dsp:nvSpPr>
      <dsp:spPr>
        <a:xfrm>
          <a:off x="0" y="25582"/>
          <a:ext cx="6089650" cy="13104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3200" b="1" kern="1200"/>
            <a:t>Moet beginnen met letter of underscore (_)</a:t>
          </a:r>
          <a:endParaRPr lang="en-US" sz="3200" kern="1200"/>
        </a:p>
      </dsp:txBody>
      <dsp:txXfrm>
        <a:off x="63968" y="89550"/>
        <a:ext cx="5961714" cy="1182464"/>
      </dsp:txXfrm>
    </dsp:sp>
    <dsp:sp modelId="{331F9AFE-7696-42FB-BBFE-A26A16D5E768}">
      <dsp:nvSpPr>
        <dsp:cNvPr id="0" name=""/>
        <dsp:cNvSpPr/>
      </dsp:nvSpPr>
      <dsp:spPr>
        <a:xfrm>
          <a:off x="0" y="1335982"/>
          <a:ext cx="6089650" cy="52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346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2500" kern="1200"/>
            <a:t>Dus GEEN cijfer</a:t>
          </a:r>
          <a:endParaRPr lang="en-US" sz="2500" kern="1200"/>
        </a:p>
      </dsp:txBody>
      <dsp:txXfrm>
        <a:off x="0" y="1335982"/>
        <a:ext cx="6089650" cy="529920"/>
      </dsp:txXfrm>
    </dsp:sp>
    <dsp:sp modelId="{F9721A1A-4EED-4E95-929F-9D799BA67B84}">
      <dsp:nvSpPr>
        <dsp:cNvPr id="0" name=""/>
        <dsp:cNvSpPr/>
      </dsp:nvSpPr>
      <dsp:spPr>
        <a:xfrm>
          <a:off x="0" y="1865902"/>
          <a:ext cx="6089650" cy="1310400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3200" b="1" kern="1200"/>
            <a:t>Identifier mag enkel bestaan uit letters, cijfers en underscores </a:t>
          </a:r>
          <a:endParaRPr lang="en-US" sz="3200" kern="1200"/>
        </a:p>
      </dsp:txBody>
      <dsp:txXfrm>
        <a:off x="63968" y="1929870"/>
        <a:ext cx="5961714" cy="1182464"/>
      </dsp:txXfrm>
    </dsp:sp>
    <dsp:sp modelId="{B570593C-E4EE-4DDB-8CFC-1CA31381A717}">
      <dsp:nvSpPr>
        <dsp:cNvPr id="0" name=""/>
        <dsp:cNvSpPr/>
      </dsp:nvSpPr>
      <dsp:spPr>
        <a:xfrm>
          <a:off x="0" y="3176302"/>
          <a:ext cx="6089650" cy="52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346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2500" kern="1200"/>
            <a:t>NIETS ANDERS</a:t>
          </a:r>
          <a:endParaRPr lang="en-US" sz="2500" kern="1200"/>
        </a:p>
      </dsp:txBody>
      <dsp:txXfrm>
        <a:off x="0" y="3176302"/>
        <a:ext cx="6089650" cy="529920"/>
      </dsp:txXfrm>
    </dsp:sp>
    <dsp:sp modelId="{82091665-B7FE-443B-8BBD-47CF13509A68}">
      <dsp:nvSpPr>
        <dsp:cNvPr id="0" name=""/>
        <dsp:cNvSpPr/>
      </dsp:nvSpPr>
      <dsp:spPr>
        <a:xfrm>
          <a:off x="0" y="3706222"/>
          <a:ext cx="6089650" cy="131040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3200" b="1" kern="1200" dirty="0"/>
            <a:t>Mag geen c# </a:t>
          </a:r>
          <a:r>
            <a:rPr lang="nl-BE" sz="3200" b="1" kern="1200" dirty="0" err="1"/>
            <a:t>keyword</a:t>
          </a:r>
          <a:r>
            <a:rPr lang="nl-BE" sz="3200" b="1" kern="1200" dirty="0"/>
            <a:t> zijn (zie eerdere slide)</a:t>
          </a:r>
          <a:endParaRPr lang="en-US" sz="3200" kern="1200" dirty="0"/>
        </a:p>
      </dsp:txBody>
      <dsp:txXfrm>
        <a:off x="63968" y="3770190"/>
        <a:ext cx="5961714" cy="1182464"/>
      </dsp:txXfrm>
    </dsp:sp>
    <dsp:sp modelId="{E055D77B-6EE8-4ABC-8381-94A764B7AB52}">
      <dsp:nvSpPr>
        <dsp:cNvPr id="0" name=""/>
        <dsp:cNvSpPr/>
      </dsp:nvSpPr>
      <dsp:spPr>
        <a:xfrm>
          <a:off x="0" y="5016622"/>
          <a:ext cx="6089650" cy="52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346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 dirty="0" err="1"/>
            <a:t>Dus</a:t>
          </a:r>
          <a:r>
            <a:rPr lang="en-US" sz="2500" kern="1200" dirty="0"/>
            <a:t> </a:t>
          </a:r>
          <a:r>
            <a:rPr lang="en-US" sz="2500" kern="1200" dirty="0" err="1"/>
            <a:t>niet</a:t>
          </a:r>
          <a:r>
            <a:rPr lang="en-US" sz="2500" kern="1200" dirty="0"/>
            <a:t> int, </a:t>
          </a:r>
          <a:r>
            <a:rPr lang="en-US" sz="2500" kern="1200" dirty="0" err="1"/>
            <a:t>goto</a:t>
          </a:r>
          <a:r>
            <a:rPr lang="en-US" sz="2500" kern="1200" dirty="0"/>
            <a:t>, string, </a:t>
          </a:r>
          <a:r>
            <a:rPr lang="en-US" sz="2500" kern="1200" dirty="0" err="1"/>
            <a:t>etc</a:t>
          </a:r>
          <a:endParaRPr lang="en-US" sz="2500" kern="1200" dirty="0"/>
        </a:p>
      </dsp:txBody>
      <dsp:txXfrm>
        <a:off x="0" y="5016622"/>
        <a:ext cx="6089650" cy="5299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5EE1F57-E73E-475C-872F-886F27274373}" type="datetimeFigureOut">
              <a:rPr lang="nl-BE" smtClean="0"/>
              <a:t>2/05/2023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4160378C-E38A-434D-8215-83F3AE123DD2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771931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E0BBF532-A5DD-4E27-82A5-D972027CDA5D}" type="datetimeFigureOut">
              <a:rPr lang="nl-BE" smtClean="0"/>
              <a:t>2/05/2023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C7D837DF-155B-4E54-960E-E6A2C77B6EA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54733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D837DF-155B-4E54-960E-E6A2C77B6EAE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557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BB4E0A59-AC5E-4BF7-A172-03B9126A3D3F}"/>
              </a:ext>
            </a:extLst>
          </p:cNvPr>
          <p:cNvSpPr/>
          <p:nvPr/>
        </p:nvSpPr>
        <p:spPr>
          <a:xfrm>
            <a:off x="-66503" y="-55562"/>
            <a:ext cx="12518967" cy="3657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E81773F8-747F-4DB8-869A-30EE55502AF6}"/>
              </a:ext>
            </a:extLst>
          </p:cNvPr>
          <p:cNvSpPr/>
          <p:nvPr/>
        </p:nvSpPr>
        <p:spPr>
          <a:xfrm>
            <a:off x="-66502" y="3602038"/>
            <a:ext cx="12518967" cy="325596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780E7B-6347-428E-9965-E1E54D778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4AD66E2-DACF-4235-AD2C-BAA9DFEF48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3F6A1CD-5EA8-4193-B23C-9717C769A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A6142-F57B-48C8-97F4-E016AC358AB9}" type="datetime1">
              <a:rPr lang="nl-BE" smtClean="0"/>
              <a:t>2/05/2023</a:t>
            </a:fld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741BD09-7970-442C-A1A1-B86377CB7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Programmeren in C#</a:t>
            </a:r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8B1A799-4AA9-4556-A585-E1DA33460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‹nr.›</a:t>
            </a:fld>
            <a:endParaRPr lang="nl-BE"/>
          </a:p>
        </p:txBody>
      </p:sp>
      <p:pic>
        <p:nvPicPr>
          <p:cNvPr id="11" name="Picture 2" descr="Huisstijl | AP Hogeschool">
            <a:extLst>
              <a:ext uri="{FF2B5EF4-FFF2-40B4-BE49-F238E27FC236}">
                <a16:creationId xmlns:a16="http://schemas.microsoft.com/office/drawing/2014/main" id="{7BDC3559-A25B-405A-914F-BA7F85567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41" y="6378084"/>
            <a:ext cx="513792" cy="28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011958E0-A483-4667-85CC-ADE850A08F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367" y="4638922"/>
            <a:ext cx="1421265" cy="141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49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CA75D8-30CC-4149-B0EE-6C11B19BA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A66E83B-B9D4-47F4-9EBF-0A4626AEC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3BA7F98-DF99-4920-8C1F-D468B384F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9A890-CB95-4A02-8EA4-7544B08DB4E2}" type="datetime1">
              <a:rPr lang="nl-BE" smtClean="0"/>
              <a:t>2/05/2023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F88D253-8A58-4125-A227-13E738D48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Programmeren in C#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FA5504E-511A-417A-A6BA-EF7240883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5946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A79AEEB0-02B2-447D-B1FD-D25D55DD56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47050A7-1669-4805-929E-741E4C4CF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9C78FC2-A4A1-4447-98A1-FB656BDDD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D1D9F-4518-4980-9C0D-8EB7894ABDE4}" type="datetime1">
              <a:rPr lang="nl-BE" smtClean="0"/>
              <a:t>2/05/2023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463AC9B-1104-4245-83B2-941B2D352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Programmeren in C#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51C8C71-ADCE-408A-BD03-6A3026513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86899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2691273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8BAD38-7922-4925-9B1E-C8B9824AB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46D84E-4957-4D2C-BDD6-C478B3F04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67BED60-0F65-4F2B-B5B9-7CDC70E73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F7167-EA82-4644-8F88-C53816572F96}" type="datetime1">
              <a:rPr lang="nl-BE" smtClean="0"/>
              <a:t>2/05/2023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C5970C4-1407-4452-9148-636A126C9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Programmeren in C#</a:t>
            </a:r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5C57E89-1D0D-4354-8F65-63804968C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3531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7D09DE-9877-4775-9EA0-3FAF25053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E204716-6C27-4458-A66E-7D0C8675C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66AC9EB-DEAD-42CF-AD23-439C5DA97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3B68-E771-4EAB-BD5A-988B3BCEC1C4}" type="datetime1">
              <a:rPr lang="nl-BE" smtClean="0"/>
              <a:t>2/05/2023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E272174-F617-485C-8862-B67278A66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Programmeren in C#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D7AC59F-8095-4C85-89CD-7324AA67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87528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F8B325-2136-406D-BF0A-E575C7306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12A1A84-3D08-49DA-A4A4-7023BFE6C8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1B5DB36-3733-4D71-9D2B-5502BA30CF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884AE63-C510-4ABD-BCB9-469A9F65E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1FA05-B5D2-497F-81AB-0906CD7F230B}" type="datetime1">
              <a:rPr lang="nl-BE" smtClean="0"/>
              <a:t>2/05/2023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0A8498C-B6A6-4DC9-8255-569230952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Programmeren in C#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8D77CFB-1B09-43DB-9177-427CFFA2B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06823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918494-5C63-47C0-84BE-8ED0D3FF6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C63C31E-AB27-4678-9D54-B1D0D3466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F81428D-6F2B-4A4F-BE3B-04884F6C6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F87D035-5B4E-4F7A-A699-252D6B1852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354858C-4DA6-4DAE-93E2-3D7E0C6E07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C3997C63-4B1E-4009-A760-23659F6D4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61B88-F79F-4529-821E-344A934E6946}" type="datetime1">
              <a:rPr lang="nl-BE" smtClean="0"/>
              <a:t>2/05/2023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D13070B-C3A5-4C21-93A3-2901C5275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Programmeren in C#</a:t>
            </a:r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1C467616-5346-4858-8558-4E5248921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51129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F3B850-D9CF-469D-8F6A-E2BDD637A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A18378AF-4848-4FF4-8280-7D9ECB8B1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6FFD9-A9CE-4423-9581-2A56F0092606}" type="datetime1">
              <a:rPr lang="nl-BE" smtClean="0"/>
              <a:t>2/05/2023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0949076-FEA0-4733-9BD4-144121369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Programmeren in C#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EEBC9A3-1316-4097-A51D-A3E7C9F05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4CA3F0B2-013D-4967-B026-AFFE78DA9612}"/>
              </a:ext>
            </a:extLst>
          </p:cNvPr>
          <p:cNvSpPr/>
          <p:nvPr userDrawn="1"/>
        </p:nvSpPr>
        <p:spPr>
          <a:xfrm>
            <a:off x="10032440" y="-233248"/>
            <a:ext cx="3264361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algn="ctr" defTabSz="914400" rtl="0" eaLnBrk="1" latinLnBrk="0" hangingPunct="1"/>
            <a:r>
              <a:rPr lang="nl-NL" sz="11500" b="1" kern="1200" cap="none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t>#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E4802F04-DC2E-4668-839E-D5C4585B916B}"/>
              </a:ext>
            </a:extLst>
          </p:cNvPr>
          <p:cNvSpPr/>
          <p:nvPr userDrawn="1"/>
        </p:nvSpPr>
        <p:spPr>
          <a:xfrm>
            <a:off x="9238408" y="-803215"/>
            <a:ext cx="2976331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nl-NL" sz="13800" b="1" cap="none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165596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A9D634B5-8C2D-48AE-91EA-C4594F8C1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6331C-B12C-4B5E-A588-AEBE791B8080}" type="datetime1">
              <a:rPr lang="nl-BE" smtClean="0"/>
              <a:t>2/05/2023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0A0C514-A640-4C96-B201-54186C9AF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Programmeren in C#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9500356-ABD5-4B99-B278-E17553C1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1188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C76E74-348C-48C3-A13E-74C76572A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BBF6845-2F60-4F6C-831E-1BAF210E6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B303079-BF21-44E3-8E18-CFA9C16974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763318B-D3A7-4D55-82AF-7D19CCD01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A2E80-F5AF-4838-8E2B-93B8353DFA07}" type="datetime1">
              <a:rPr lang="nl-BE" smtClean="0"/>
              <a:t>2/05/2023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16126F0-267A-413E-A20B-7214BF146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Programmeren in C#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EE8EF28-8D87-4E29-987A-25E61C23C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943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068CD6-8C62-40B2-A334-AB8A4A31F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5C519671-7768-46CF-9589-EC18A631F5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3BB512F-050B-486A-BF60-FAF904A258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3014279-A0D6-4628-B04E-B73C6A41F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660AB-DEF8-4F0D-B084-808191304D25}" type="datetime1">
              <a:rPr lang="nl-BE" smtClean="0"/>
              <a:t>2/05/2023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E1844A0-29A9-431A-BC59-A681E7C22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Programmeren in C#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8B01B68-315D-4275-93E7-1CD101EBA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87632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00694DA2-4E03-486D-860B-09738154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85C7508-DC72-4533-8509-4CD894650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31C0E2D-36AC-4651-B5A5-7C24D95AAA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71A349-F1E9-4BB9-BDF1-40D376A3D129}" type="datetime1">
              <a:rPr lang="nl-BE" smtClean="0"/>
              <a:t>2/05/2023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2F3C7A1-BCFE-4981-8966-87B26FEB7E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BE"/>
              <a:t>Programming Principles</a:t>
            </a:r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C052746-846E-4603-B721-809D7198C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A62353-F7CD-46ED-8877-B27D0E33FCF8}" type="slidenum">
              <a:rPr lang="nl-BE" smtClean="0"/>
              <a:t>‹nr.›</a:t>
            </a:fld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68D9A7F4-42E3-4B0A-82BD-605C2DE65CF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487" y="0"/>
            <a:ext cx="513792" cy="512965"/>
          </a:xfrm>
          <a:prstGeom prst="rect">
            <a:avLst/>
          </a:prstGeom>
        </p:spPr>
      </p:pic>
      <p:pic>
        <p:nvPicPr>
          <p:cNvPr id="1026" name="Picture 2" descr="Huisstijl | AP Hogeschool">
            <a:extLst>
              <a:ext uri="{FF2B5EF4-FFF2-40B4-BE49-F238E27FC236}">
                <a16:creationId xmlns:a16="http://schemas.microsoft.com/office/drawing/2014/main" id="{A63DCC07-2517-4A2E-85D4-1179A0BDB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41" y="6378084"/>
            <a:ext cx="513792" cy="28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740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mentimeter.com/s/828feb514585da396dbd915aaf20ddbd/a79335a40df5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ziescherp.b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hyperlink" Target="http://msdn.microsoft.com/en-us/library/0yd65esw(VS.71).aspx" TargetMode="External"/><Relationship Id="rId21" Type="http://schemas.openxmlformats.org/officeDocument/2006/relationships/hyperlink" Target="http://msdn.microsoft.com/en-us/library/t3c3bfhx(VS.71).aspx" TargetMode="External"/><Relationship Id="rId42" Type="http://schemas.openxmlformats.org/officeDocument/2006/relationships/hyperlink" Target="http://msdn.microsoft.com/en-us/library/5011f09h(VS.71).aspx" TargetMode="External"/><Relationship Id="rId47" Type="http://schemas.openxmlformats.org/officeDocument/2006/relationships/hyperlink" Target="http://msdn.microsoft.com/en-us/library/14akc2c7(VS.71).aspx" TargetMode="External"/><Relationship Id="rId63" Type="http://schemas.openxmlformats.org/officeDocument/2006/relationships/hyperlink" Target="http://msdn.microsoft.com/en-us/library/370s1zax(VS.71).aspx" TargetMode="External"/><Relationship Id="rId68" Type="http://schemas.openxmlformats.org/officeDocument/2006/relationships/hyperlink" Target="http://msdn.microsoft.com/en-us/library/c5kehkcz(VS.71).aspx" TargetMode="External"/><Relationship Id="rId2" Type="http://schemas.openxmlformats.org/officeDocument/2006/relationships/hyperlink" Target="http://msdn.microsoft.com/en-us/library/x53a06bb(VS.71).aspx" TargetMode="External"/><Relationship Id="rId16" Type="http://schemas.openxmlformats.org/officeDocument/2006/relationships/hyperlink" Target="http://msdn.microsoft.com/en-us/library/67bxt5ee(VS.71).aspx" TargetMode="External"/><Relationship Id="rId29" Type="http://schemas.openxmlformats.org/officeDocument/2006/relationships/hyperlink" Target="http://msdn.microsoft.com/en-us/library/58918ffs(VS.71).aspx" TargetMode="External"/><Relationship Id="rId11" Type="http://schemas.openxmlformats.org/officeDocument/2006/relationships/hyperlink" Target="http://msdn.microsoft.com/en-us/library/hfw7t1ce(VS.71).aspx" TargetMode="External"/><Relationship Id="rId24" Type="http://schemas.openxmlformats.org/officeDocument/2006/relationships/hyperlink" Target="http://msdn.microsoft.com/en-us/library/f58wzh21(VS.71).aspx" TargetMode="External"/><Relationship Id="rId32" Type="http://schemas.openxmlformats.org/officeDocument/2006/relationships/hyperlink" Target="http://msdn.microsoft.com/en-us/library/x0sksh43(VS.71).aspx" TargetMode="External"/><Relationship Id="rId37" Type="http://schemas.openxmlformats.org/officeDocument/2006/relationships/hyperlink" Target="http://msdn.microsoft.com/en-us/library/74b4xzyw(VS.71).aspx" TargetMode="External"/><Relationship Id="rId40" Type="http://schemas.openxmlformats.org/officeDocument/2006/relationships/hyperlink" Target="http://msdn.microsoft.com/en-us/library/a569z7k8(VS.71).aspx" TargetMode="External"/><Relationship Id="rId45" Type="http://schemas.openxmlformats.org/officeDocument/2006/relationships/hyperlink" Target="http://msdn.microsoft.com/en-us/library/e6w8fe1b(VS.71).aspx" TargetMode="External"/><Relationship Id="rId53" Type="http://schemas.openxmlformats.org/officeDocument/2006/relationships/hyperlink" Target="http://msdn.microsoft.com/en-us/library/5kzh1b5w(VS.71).aspx" TargetMode="External"/><Relationship Id="rId58" Type="http://schemas.openxmlformats.org/officeDocument/2006/relationships/hyperlink" Target="http://msdn.microsoft.com/en-us/library/x13ttww7(VS.71).aspx" TargetMode="External"/><Relationship Id="rId66" Type="http://schemas.openxmlformats.org/officeDocument/2006/relationships/hyperlink" Target="http://msdn.microsoft.com/en-us/library/2aeyhxcd(VS.71).aspx" TargetMode="External"/><Relationship Id="rId74" Type="http://schemas.openxmlformats.org/officeDocument/2006/relationships/hyperlink" Target="http://msdn.microsoft.com/en-us/library/362314fe(VS.71).aspx" TargetMode="External"/><Relationship Id="rId5" Type="http://schemas.openxmlformats.org/officeDocument/2006/relationships/hyperlink" Target="http://msdn.microsoft.com/en-us/library/51y09td4(VS.71).aspx" TargetMode="External"/><Relationship Id="rId61" Type="http://schemas.openxmlformats.org/officeDocument/2006/relationships/hyperlink" Target="http://msdn.microsoft.com/en-us/library/ybs77ex4(VS.71).aspx" TargetMode="External"/><Relationship Id="rId19" Type="http://schemas.openxmlformats.org/officeDocument/2006/relationships/hyperlink" Target="http://msdn.microsoft.com/en-us/library/adbctzc4(VS.71).aspx" TargetMode="External"/><Relationship Id="rId14" Type="http://schemas.openxmlformats.org/officeDocument/2006/relationships/hyperlink" Target="http://msdn.microsoft.com/en-us/library/dk1507sz(VS.71).aspx" TargetMode="External"/><Relationship Id="rId22" Type="http://schemas.openxmlformats.org/officeDocument/2006/relationships/hyperlink" Target="http://msdn.microsoft.com/en-us/library/eahhcxk2(VS.71).aspx" TargetMode="External"/><Relationship Id="rId27" Type="http://schemas.openxmlformats.org/officeDocument/2006/relationships/hyperlink" Target="http://msdn.microsoft.com/en-us/library/b1e65aza(VS.71).aspx" TargetMode="External"/><Relationship Id="rId30" Type="http://schemas.openxmlformats.org/officeDocument/2006/relationships/hyperlink" Target="http://msdn.microsoft.com/en-us/library/ch45axte(VS.71).aspx" TargetMode="External"/><Relationship Id="rId35" Type="http://schemas.openxmlformats.org/officeDocument/2006/relationships/hyperlink" Target="http://msdn.microsoft.com/en-us/library/bcd5672a(VS.71).aspx" TargetMode="External"/><Relationship Id="rId43" Type="http://schemas.openxmlformats.org/officeDocument/2006/relationships/hyperlink" Target="http://msdn.microsoft.com/en-us/library/acdd6hb7(VS.71).aspx" TargetMode="External"/><Relationship Id="rId48" Type="http://schemas.openxmlformats.org/officeDocument/2006/relationships/hyperlink" Target="http://msdn.microsoft.com/en-us/library/cbf1574z(VS.71).aspx" TargetMode="External"/><Relationship Id="rId56" Type="http://schemas.openxmlformats.org/officeDocument/2006/relationships/hyperlink" Target="http://msdn.microsoft.com/en-us/library/87d83y5b(VS.71).aspx" TargetMode="External"/><Relationship Id="rId64" Type="http://schemas.openxmlformats.org/officeDocument/2006/relationships/hyperlink" Target="http://msdn.microsoft.com/en-us/library/scekt9xw(VS.71).aspx" TargetMode="External"/><Relationship Id="rId69" Type="http://schemas.openxmlformats.org/officeDocument/2006/relationships/hyperlink" Target="http://msdn.microsoft.com/en-us/library/cx9s2sy4(VS.71).aspx" TargetMode="External"/><Relationship Id="rId8" Type="http://schemas.openxmlformats.org/officeDocument/2006/relationships/hyperlink" Target="http://msdn.microsoft.com/en-us/library/xhbhezf4(VS.71).aspx" TargetMode="External"/><Relationship Id="rId51" Type="http://schemas.openxmlformats.org/officeDocument/2006/relationships/hyperlink" Target="http://msdn.microsoft.com/en-us/library/zhdeatwt(VS.71).aspx" TargetMode="External"/><Relationship Id="rId72" Type="http://schemas.openxmlformats.org/officeDocument/2006/relationships/hyperlink" Target="http://msdn.microsoft.com/en-us/library/sbbt4032(VS.71).aspx" TargetMode="External"/><Relationship Id="rId3" Type="http://schemas.openxmlformats.org/officeDocument/2006/relationships/hyperlink" Target="http://msdn.microsoft.com/en-us/library/sf985hc5(VS.71).aspx" TargetMode="External"/><Relationship Id="rId12" Type="http://schemas.openxmlformats.org/officeDocument/2006/relationships/hyperlink" Target="http://msdn.microsoft.com/en-us/library/e59b22c5(VS.71).aspx" TargetMode="External"/><Relationship Id="rId17" Type="http://schemas.openxmlformats.org/officeDocument/2006/relationships/hyperlink" Target="http://msdn.microsoft.com/en-us/library/s53ehcz3(VS.71).aspx" TargetMode="External"/><Relationship Id="rId25" Type="http://schemas.openxmlformats.org/officeDocument/2006/relationships/hyperlink" Target="http://msdn.microsoft.com/en-us/library/ebca9ah3(VS.71).aspx" TargetMode="External"/><Relationship Id="rId33" Type="http://schemas.openxmlformats.org/officeDocument/2006/relationships/hyperlink" Target="http://msdn.microsoft.com/en-us/library/x9h8tsay(VS.71).aspx" TargetMode="External"/><Relationship Id="rId38" Type="http://schemas.openxmlformats.org/officeDocument/2006/relationships/hyperlink" Target="http://msdn.microsoft.com/en-us/library/13940fs2(VS.71).aspx" TargetMode="External"/><Relationship Id="rId46" Type="http://schemas.openxmlformats.org/officeDocument/2006/relationships/hyperlink" Target="http://msdn.microsoft.com/en-us/library/z5z9kes2(VS.71).aspx" TargetMode="External"/><Relationship Id="rId59" Type="http://schemas.openxmlformats.org/officeDocument/2006/relationships/hyperlink" Target="http://msdn.microsoft.com/en-us/library/900fyy8e(VS.71).aspx" TargetMode="External"/><Relationship Id="rId67" Type="http://schemas.openxmlformats.org/officeDocument/2006/relationships/hyperlink" Target="http://msdn.microsoft.com/en-us/library/678hzkk9(VS.71).aspx" TargetMode="External"/><Relationship Id="rId20" Type="http://schemas.openxmlformats.org/officeDocument/2006/relationships/hyperlink" Target="http://msdn.microsoft.com/en-us/library/zwc8s4fz(VS.71).aspx" TargetMode="External"/><Relationship Id="rId41" Type="http://schemas.openxmlformats.org/officeDocument/2006/relationships/hyperlink" Target="http://msdn.microsoft.com/en-us/library/0b0thckt(VS.71).aspx" TargetMode="External"/><Relationship Id="rId54" Type="http://schemas.openxmlformats.org/officeDocument/2006/relationships/hyperlink" Target="http://msdn.microsoft.com/en-us/library/d86he86x(VS.71).aspx" TargetMode="External"/><Relationship Id="rId62" Type="http://schemas.openxmlformats.org/officeDocument/2006/relationships/hyperlink" Target="http://msdn.microsoft.com/en-us/library/yah0tteb(VS.71).aspx" TargetMode="External"/><Relationship Id="rId70" Type="http://schemas.openxmlformats.org/officeDocument/2006/relationships/hyperlink" Target="http://msdn.microsoft.com/en-us/library/ctetwysk(VS.71).aspx" TargetMode="External"/><Relationship Id="rId7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sdn.microsoft.com/en-us/library/ah19swz4(VS.71).aspx" TargetMode="External"/><Relationship Id="rId15" Type="http://schemas.openxmlformats.org/officeDocument/2006/relationships/hyperlink" Target="http://msdn.microsoft.com/en-us/library/c8f5xwh7(VS.71).aspx" TargetMode="External"/><Relationship Id="rId23" Type="http://schemas.openxmlformats.org/officeDocument/2006/relationships/hyperlink" Target="http://msdn.microsoft.com/en-us/library/5bdb6693(VS.71).aspx" TargetMode="External"/><Relationship Id="rId28" Type="http://schemas.openxmlformats.org/officeDocument/2006/relationships/hyperlink" Target="http://msdn.microsoft.com/en-us/library/w5zay9db(VS.71).aspx" TargetMode="External"/><Relationship Id="rId36" Type="http://schemas.openxmlformats.org/officeDocument/2006/relationships/hyperlink" Target="http://msdn.microsoft.com/en-us/library/t98873t4(VS.71).aspx" TargetMode="External"/><Relationship Id="rId49" Type="http://schemas.openxmlformats.org/officeDocument/2006/relationships/hyperlink" Target="http://msdn.microsoft.com/en-us/library/923ahwt1(VS.71).aspx" TargetMode="External"/><Relationship Id="rId57" Type="http://schemas.openxmlformats.org/officeDocument/2006/relationships/hyperlink" Target="http://msdn.microsoft.com/en-us/library/88c54tsw(VS.71).aspx" TargetMode="External"/><Relationship Id="rId10" Type="http://schemas.openxmlformats.org/officeDocument/2006/relationships/hyperlink" Target="http://msdn.microsoft.com/en-us/library/06tc147t(VS.71).aspx" TargetMode="External"/><Relationship Id="rId31" Type="http://schemas.openxmlformats.org/officeDocument/2006/relationships/hyperlink" Target="http://msdn.microsoft.com/en-us/library/st6sy9xe(VS.71).aspx" TargetMode="External"/><Relationship Id="rId44" Type="http://schemas.openxmlformats.org/officeDocument/2006/relationships/hyperlink" Target="http://msdn.microsoft.com/en-us/library/chfa2zb8(VS.71).aspx" TargetMode="External"/><Relationship Id="rId52" Type="http://schemas.openxmlformats.org/officeDocument/2006/relationships/hyperlink" Target="http://msdn.microsoft.com/en-us/library/364x0z75(VS.71).aspx" TargetMode="External"/><Relationship Id="rId60" Type="http://schemas.openxmlformats.org/officeDocument/2006/relationships/hyperlink" Target="http://msdn.microsoft.com/en-us/library/7c5ka91b(VS.71).aspx" TargetMode="External"/><Relationship Id="rId65" Type="http://schemas.openxmlformats.org/officeDocument/2006/relationships/hyperlink" Target="http://msdn.microsoft.com/en-us/library/eahchzkf(VS.71).aspx" TargetMode="External"/><Relationship Id="rId73" Type="http://schemas.openxmlformats.org/officeDocument/2006/relationships/hyperlink" Target="http://msdn.microsoft.com/en-us/library/z2kcy19k(VS.71).aspx" TargetMode="External"/><Relationship Id="rId4" Type="http://schemas.openxmlformats.org/officeDocument/2006/relationships/hyperlink" Target="http://msdn.microsoft.com/en-us/library/8627sbea(VS.71).aspx" TargetMode="External"/><Relationship Id="rId9" Type="http://schemas.openxmlformats.org/officeDocument/2006/relationships/hyperlink" Target="http://msdn.microsoft.com/en-us/library/edakx9da(VS.71).aspx" TargetMode="External"/><Relationship Id="rId13" Type="http://schemas.openxmlformats.org/officeDocument/2006/relationships/hyperlink" Target="http://msdn.microsoft.com/en-us/library/9kkx3h3c(VS.71).aspx" TargetMode="External"/><Relationship Id="rId18" Type="http://schemas.openxmlformats.org/officeDocument/2006/relationships/hyperlink" Target="http://msdn.microsoft.com/en-us/library/1ah5wsex(VS.71).aspx" TargetMode="External"/><Relationship Id="rId39" Type="http://schemas.openxmlformats.org/officeDocument/2006/relationships/hyperlink" Target="http://msdn.microsoft.com/en-us/library/yzh058ae(VS.71).aspx" TargetMode="External"/><Relationship Id="rId34" Type="http://schemas.openxmlformats.org/officeDocument/2006/relationships/hyperlink" Target="http://msdn.microsoft.com/en-us/library/ttw7t8t6(VS.71).aspx" TargetMode="External"/><Relationship Id="rId50" Type="http://schemas.openxmlformats.org/officeDocument/2006/relationships/hyperlink" Target="http://msdn.microsoft.com/en-us/library/1h3swy84(VS.71).aspx" TargetMode="External"/><Relationship Id="rId55" Type="http://schemas.openxmlformats.org/officeDocument/2006/relationships/hyperlink" Target="http://msdn.microsoft.com/en-us/library/9fkccyh4(VS.71).aspx" TargetMode="External"/><Relationship Id="rId7" Type="http://schemas.openxmlformats.org/officeDocument/2006/relationships/hyperlink" Target="http://msdn.microsoft.com/en-us/library/cscsdfbt(VS.71).aspx" TargetMode="External"/><Relationship Id="rId71" Type="http://schemas.openxmlformats.org/officeDocument/2006/relationships/hyperlink" Target="http://msdn.microsoft.com/en-us/library/98f28cdx(VS.71).aspx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726432" y="868044"/>
            <a:ext cx="7185992" cy="2387918"/>
          </a:xfrm>
        </p:spPr>
        <p:txBody>
          <a:bodyPr anchor="b">
            <a:normAutofit/>
          </a:bodyPr>
          <a:lstStyle/>
          <a:p>
            <a:r>
              <a:rPr lang="nl-BE" sz="6600" dirty="0">
                <a:solidFill>
                  <a:srgbClr val="FFFFFF"/>
                </a:solidFill>
              </a:rPr>
              <a:t>1. De essentie van C#</a:t>
            </a:r>
          </a:p>
        </p:txBody>
      </p:sp>
      <p:sp>
        <p:nvSpPr>
          <p:cNvPr id="4" name="Ondertitel 3">
            <a:extLst>
              <a:ext uri="{FF2B5EF4-FFF2-40B4-BE49-F238E27FC236}">
                <a16:creationId xmlns:a16="http://schemas.microsoft.com/office/drawing/2014/main" id="{D10141ED-6733-4672-8CE8-6825FC01FA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>
                <a:solidFill>
                  <a:srgbClr val="FFFFFF"/>
                </a:solidFill>
              </a:rPr>
              <a:t>H2 -  De </a:t>
            </a:r>
            <a:r>
              <a:rPr lang="nl-BE" dirty="0" err="1">
                <a:solidFill>
                  <a:srgbClr val="FFFFFF"/>
                </a:solidFill>
              </a:rPr>
              <a:t>basiconcepten</a:t>
            </a:r>
            <a:r>
              <a:rPr lang="nl-BE">
                <a:solidFill>
                  <a:srgbClr val="FFFFFF"/>
                </a:solidFill>
              </a:rPr>
              <a:t> van C#</a:t>
            </a:r>
          </a:p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1931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Titel 1"/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nl-BE">
                <a:solidFill>
                  <a:srgbClr val="000000"/>
                </a:solidFill>
              </a:rPr>
              <a:t>Camel case</a:t>
            </a:r>
          </a:p>
        </p:txBody>
      </p:sp>
      <p:sp>
        <p:nvSpPr>
          <p:cNvPr id="144387" name="Tijdelijke aanduiding voor inhoud 2"/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nl-BE" sz="2000" dirty="0">
                <a:solidFill>
                  <a:srgbClr val="000000"/>
                </a:solidFill>
              </a:rPr>
              <a:t>Afspraak: gebruik altijd hoofdletter wanneer er nieuw woord in </a:t>
            </a:r>
            <a:r>
              <a:rPr lang="nl-BE" sz="2000" dirty="0" err="1">
                <a:solidFill>
                  <a:srgbClr val="000000"/>
                </a:solidFill>
              </a:rPr>
              <a:t>identifier</a:t>
            </a:r>
            <a:r>
              <a:rPr lang="nl-BE" sz="2000" dirty="0">
                <a:solidFill>
                  <a:srgbClr val="000000"/>
                </a:solidFill>
              </a:rPr>
              <a:t> start. </a:t>
            </a:r>
          </a:p>
          <a:p>
            <a:endParaRPr lang="nl-BE" sz="2000" dirty="0">
              <a:solidFill>
                <a:srgbClr val="000000"/>
              </a:solidFill>
            </a:endParaRPr>
          </a:p>
          <a:p>
            <a:r>
              <a:rPr lang="nl-BE" sz="2000" dirty="0">
                <a:solidFill>
                  <a:srgbClr val="000000"/>
                </a:solidFill>
              </a:rPr>
              <a:t>Bv:</a:t>
            </a:r>
          </a:p>
          <a:p>
            <a:pPr lvl="1">
              <a:buFont typeface="Times" charset="0"/>
              <a:buNone/>
            </a:pPr>
            <a:r>
              <a:rPr lang="nl-BE" sz="20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int </a:t>
            </a:r>
            <a:r>
              <a:rPr lang="nl-BE" sz="20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EenZeerLangeIdentifier</a:t>
            </a:r>
            <a:r>
              <a:rPr lang="nl-BE" sz="20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  <p:pic>
        <p:nvPicPr>
          <p:cNvPr id="14438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246" y="1629089"/>
            <a:ext cx="3276037" cy="362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1092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11</a:t>
            </a:fld>
            <a:endParaRPr lang="nl-BE"/>
          </a:p>
        </p:txBody>
      </p:sp>
      <p:pic>
        <p:nvPicPr>
          <p:cNvPr id="1026" name="Picture 2" descr="https://www.whatasoftware.com/img/software/original/1456634265_mentimeter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136525"/>
            <a:ext cx="8558582" cy="591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908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mg.timeinc.net/time/photoessays/2010/bh_computers/bh_computers_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11884"/>
            <a:ext cx="9144000" cy="604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1886606" y="811885"/>
            <a:ext cx="5060732" cy="170373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nl-BE">
              <a:solidFill>
                <a:srgbClr val="66666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73131"/>
            <a:ext cx="10972800" cy="1143000"/>
          </a:xfrm>
        </p:spPr>
        <p:txBody>
          <a:bodyPr/>
          <a:lstStyle/>
          <a:p>
            <a:r>
              <a:rPr lang="nl-BE" dirty="0"/>
              <a:t>Debugging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1886607" y="945959"/>
            <a:ext cx="542333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33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Deleted code is debugged code.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33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      — Jeff </a:t>
            </a:r>
            <a:r>
              <a:rPr lang="en-US" sz="3200" dirty="0" err="1">
                <a:solidFill>
                  <a:srgbClr val="33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Sickel</a:t>
            </a:r>
            <a:endParaRPr lang="en-US" sz="3200" dirty="0">
              <a:solidFill>
                <a:srgbClr val="33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09520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nl-BE" dirty="0"/>
              <a:t>Debugging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r>
              <a:rPr lang="nl-BE" sz="2000"/>
              <a:t>Fixing runtime, logical errors in code</a:t>
            </a:r>
          </a:p>
          <a:p>
            <a:r>
              <a:rPr lang="nl-BE" sz="2000"/>
              <a:t>Test code, Change code, Repeat</a:t>
            </a:r>
          </a:p>
        </p:txBody>
      </p:sp>
      <p:pic>
        <p:nvPicPr>
          <p:cNvPr id="2050" name="Picture 2" descr="debugg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9" r="-1" b="-1"/>
          <a:stretch/>
        </p:blipFill>
        <p:spPr bwMode="auto">
          <a:xfrm>
            <a:off x="6090612" y="10"/>
            <a:ext cx="6101387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627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This</a:t>
            </a:r>
            <a:r>
              <a:rPr lang="nl-BE" dirty="0"/>
              <a:t> is </a:t>
            </a:r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debugging</a:t>
            </a:r>
            <a:r>
              <a:rPr lang="nl-BE" dirty="0"/>
              <a:t> </a:t>
            </a:r>
            <a:r>
              <a:rPr lang="nl-BE" dirty="0" err="1"/>
              <a:t>feels</a:t>
            </a:r>
            <a:r>
              <a:rPr lang="nl-BE" dirty="0"/>
              <a:t> </a:t>
            </a:r>
            <a:r>
              <a:rPr lang="nl-BE" dirty="0" err="1"/>
              <a:t>like</a:t>
            </a:r>
            <a:endParaRPr lang="nl-BE" dirty="0"/>
          </a:p>
        </p:txBody>
      </p:sp>
      <p:pic>
        <p:nvPicPr>
          <p:cNvPr id="4" name="debuggin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40013" y="1268413"/>
            <a:ext cx="6534150" cy="4900612"/>
          </a:xfrm>
        </p:spPr>
      </p:pic>
    </p:spTree>
    <p:extLst>
      <p:ext uri="{BB962C8B-B14F-4D97-AF65-F5344CB8AC3E}">
        <p14:creationId xmlns:p14="http://schemas.microsoft.com/office/powerpoint/2010/main" val="587326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72867C-C1B7-49E7-A754-D344DF7FC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Commentaar in code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5E2B2BF-F7BE-4552-96D2-4897E0A4A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/>
              <a:t>// enkele lijn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/*</a:t>
            </a:r>
          </a:p>
          <a:p>
            <a:pPr marL="457200" lvl="1" indent="0">
              <a:buNone/>
            </a:pPr>
            <a:r>
              <a:rPr lang="nl-BE" dirty="0"/>
              <a:t>Een heel blok</a:t>
            </a:r>
          </a:p>
          <a:p>
            <a:pPr marL="457200" lvl="1" indent="0">
              <a:buNone/>
            </a:pPr>
            <a:r>
              <a:rPr lang="nl-BE" dirty="0"/>
              <a:t>In commentaar</a:t>
            </a:r>
          </a:p>
          <a:p>
            <a:pPr marL="0" indent="0">
              <a:buNone/>
            </a:pPr>
            <a:r>
              <a:rPr lang="nl-BE" dirty="0"/>
              <a:t>*/</a:t>
            </a:r>
          </a:p>
          <a:p>
            <a:pPr marL="0" indent="0">
              <a:buNone/>
            </a:pPr>
            <a:r>
              <a:rPr lang="nl-BE" dirty="0"/>
              <a:t>	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86F2AE8-3FD3-4831-8A9F-25B4F0BF6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Programmeren in C#</a:t>
            </a:r>
            <a:endParaRPr lang="nl-BE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0F32E68-6CD0-4451-B0D2-C5570199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260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363" y="1895475"/>
            <a:ext cx="5629275" cy="306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0317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364" y="1428750"/>
            <a:ext cx="5629275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2901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110" y="2219325"/>
            <a:ext cx="5762625" cy="241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5471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928" y="281807"/>
            <a:ext cx="5296720" cy="4645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1996966" y="5057172"/>
            <a:ext cx="8339958" cy="178506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nl-BE">
              <a:solidFill>
                <a:srgbClr val="666666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266678" y="5309420"/>
            <a:ext cx="8212137" cy="1532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9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5000"/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1135063" indent="-220663" algn="just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503363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1898650" indent="-2047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355850" indent="-2047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813050" indent="-2047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270250" indent="-2047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727450" indent="-2047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EE4411"/>
              </a:buClr>
            </a:pPr>
            <a:r>
              <a:rPr lang="nl-BE" b="1" dirty="0">
                <a:solidFill>
                  <a:srgbClr val="666666"/>
                </a:solidFill>
              </a:rPr>
              <a:t>Moet beginnen met letter of underscore (_)</a:t>
            </a:r>
          </a:p>
          <a:p>
            <a:pPr>
              <a:buClr>
                <a:srgbClr val="EE4411"/>
              </a:buClr>
            </a:pPr>
            <a:r>
              <a:rPr lang="nl-BE" b="1" dirty="0">
                <a:solidFill>
                  <a:srgbClr val="666666"/>
                </a:solidFill>
              </a:rPr>
              <a:t>Identifier mag enkel bestaan uit letters, cijfers en underscores </a:t>
            </a:r>
          </a:p>
          <a:p>
            <a:pPr>
              <a:buClr>
                <a:srgbClr val="EE4411"/>
              </a:buClr>
            </a:pPr>
            <a:r>
              <a:rPr lang="nl-BE" b="1" dirty="0">
                <a:solidFill>
                  <a:srgbClr val="666666"/>
                </a:solidFill>
              </a:rPr>
              <a:t>Mag geen c# keyword zijn (zie vorige slide)</a:t>
            </a:r>
          </a:p>
        </p:txBody>
      </p:sp>
    </p:spTree>
    <p:extLst>
      <p:ext uri="{BB962C8B-B14F-4D97-AF65-F5344CB8AC3E}">
        <p14:creationId xmlns:p14="http://schemas.microsoft.com/office/powerpoint/2010/main" val="2535490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 err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Eerste</a:t>
            </a:r>
            <a:r>
              <a:rPr lang="en-US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C# details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8A62353-F7CD-46ED-8877-B27D0E33FCF8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745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A37EB1-D991-4BD1-B2A4-3FAA24191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Demo time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C497EC5-0E53-451E-9A6A-6A7435CDB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Identifiers</a:t>
            </a:r>
            <a:endParaRPr lang="nl-BE" dirty="0"/>
          </a:p>
          <a:p>
            <a:r>
              <a:rPr lang="nl-BE" dirty="0"/>
              <a:t>Commentaar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096920B-D69A-472B-950F-3005BC5B2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Zie scherp</a:t>
            </a:r>
            <a:endParaRPr lang="nl-B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0ACCB77-444E-4CE2-8971-A6B218E6D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388" y="-353661"/>
            <a:ext cx="5088012" cy="756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C2D247D-CB46-42C2-BD5D-0E3892A4F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600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3074" name="Picture 2" descr="http://i.qkme.me/35ndw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10426"/>
            <a:ext cx="9438690" cy="659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237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C1CC89C1-DC1E-917B-D25E-69B5776D404F}"/>
              </a:ext>
            </a:extLst>
          </p:cNvPr>
          <p:cNvSpPr/>
          <p:nvPr/>
        </p:nvSpPr>
        <p:spPr>
          <a:xfrm>
            <a:off x="838200" y="5085184"/>
            <a:ext cx="10658400" cy="86409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8E1924-B892-8B5A-7836-BE57C96EF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Meer info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732A4CC-42D6-F95B-C0C5-FF2A05D19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267671"/>
          </a:xfrm>
        </p:spPr>
        <p:txBody>
          <a:bodyPr>
            <a:normAutofit fontScale="92500" lnSpcReduction="10000"/>
          </a:bodyPr>
          <a:lstStyle/>
          <a:p>
            <a:r>
              <a:rPr lang="nl-BE" dirty="0"/>
              <a:t>Slides gemaakt door </a:t>
            </a:r>
          </a:p>
          <a:p>
            <a:pPr lvl="1"/>
            <a:r>
              <a:rPr lang="nl-BE" dirty="0"/>
              <a:t>Tim Dams (</a:t>
            </a:r>
            <a:r>
              <a:rPr lang="nl-BE" dirty="0">
                <a:hlinkClick r:id="rId2" action="ppaction://hlinkfile"/>
              </a:rPr>
              <a:t>ziescherp.be</a:t>
            </a:r>
            <a:r>
              <a:rPr lang="nl-BE" dirty="0"/>
              <a:t>), AP Hogeschool opleidingen elektronica-</a:t>
            </a:r>
            <a:r>
              <a:rPr lang="nl-BE" dirty="0" err="1"/>
              <a:t>ict</a:t>
            </a:r>
            <a:r>
              <a:rPr lang="nl-BE" dirty="0"/>
              <a:t> en toegepaste informatica</a:t>
            </a:r>
          </a:p>
          <a:p>
            <a:pPr lvl="1"/>
            <a:endParaRPr lang="nl-BE" dirty="0"/>
          </a:p>
          <a:p>
            <a:r>
              <a:rPr lang="nl-BE" dirty="0"/>
              <a:t>Sommige slides gebaseerd of gekopieerd van slidedecks van:</a:t>
            </a:r>
          </a:p>
          <a:p>
            <a:pPr lvl="1"/>
            <a:r>
              <a:rPr lang="nl-BE" sz="2200" dirty="0"/>
              <a:t>Programmeren in C# door Douglas Bell en Mike Parr (vert. Kris Hermans)</a:t>
            </a:r>
          </a:p>
          <a:p>
            <a:pPr lvl="1"/>
            <a:r>
              <a:rPr lang="nl-BE" sz="2200" dirty="0"/>
              <a:t>Microsoft Visual C# 2015: An </a:t>
            </a:r>
            <a:r>
              <a:rPr lang="nl-BE" sz="2200" dirty="0" err="1"/>
              <a:t>Introduction</a:t>
            </a:r>
            <a:r>
              <a:rPr lang="nl-BE" sz="2200" dirty="0"/>
              <a:t> </a:t>
            </a:r>
            <a:r>
              <a:rPr lang="nl-BE" sz="2200" dirty="0" err="1"/>
              <a:t>to</a:t>
            </a:r>
            <a:r>
              <a:rPr lang="nl-BE" sz="2200" dirty="0"/>
              <a:t> Object-</a:t>
            </a:r>
            <a:r>
              <a:rPr lang="nl-BE" sz="2200" dirty="0" err="1"/>
              <a:t>Oriented</a:t>
            </a:r>
            <a:r>
              <a:rPr lang="nl-BE" sz="2200" dirty="0"/>
              <a:t> Programming door Joyce </a:t>
            </a:r>
            <a:r>
              <a:rPr lang="nl-BE" sz="2200" dirty="0" err="1"/>
              <a:t>Farrell</a:t>
            </a:r>
            <a:endParaRPr lang="nl-BE" sz="2200" dirty="0"/>
          </a:p>
          <a:p>
            <a:pPr lvl="1"/>
            <a:r>
              <a:rPr lang="nl-BE" dirty="0"/>
              <a:t>E.a.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r>
              <a:rPr lang="nl-BE" b="1" dirty="0"/>
              <a:t>Slides mogen aangepast worden, op voorwaarde dat deze slide steeds achteraan de slidedeck staat.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C3978F3-3532-3F17-E9AB-E248272BA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769B4E3-C3FC-8575-9CA3-EE3F0673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072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el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nl-BE" dirty="0" err="1"/>
              <a:t>Layout</a:t>
            </a:r>
            <a:r>
              <a:rPr lang="nl-BE" dirty="0"/>
              <a:t> van code</a:t>
            </a:r>
          </a:p>
        </p:txBody>
      </p:sp>
      <p:sp>
        <p:nvSpPr>
          <p:cNvPr id="105475" name="Tijdelijke aanduiding voor inhoud 2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nl-BE" sz="2400">
                <a:solidFill>
                  <a:srgbClr val="000000"/>
                </a:solidFill>
              </a:rPr>
              <a:t>Tabs, spaties en enters worden niet door compiler bekeken.</a:t>
            </a:r>
          </a:p>
          <a:p>
            <a:endParaRPr lang="nl-BE" sz="2400">
              <a:solidFill>
                <a:srgbClr val="000000"/>
              </a:solidFill>
            </a:endParaRPr>
          </a:p>
          <a:p>
            <a:r>
              <a:rPr lang="nl-BE" sz="2400">
                <a:solidFill>
                  <a:srgbClr val="000000"/>
                </a:solidFill>
              </a:rPr>
              <a:t>Je bent vrij deze dus te gebruiken om je code wat overzichtelijk te houden: DOE DIT!</a:t>
            </a:r>
          </a:p>
        </p:txBody>
      </p:sp>
      <p:sp>
        <p:nvSpPr>
          <p:cNvPr id="105478" name="Tekstvak 5"/>
          <p:cNvSpPr txBox="1">
            <a:spLocks noChangeArrowheads="1"/>
          </p:cNvSpPr>
          <p:nvPr/>
        </p:nvSpPr>
        <p:spPr bwMode="auto">
          <a:xfrm>
            <a:off x="6815138" y="318770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nl-BE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723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D68F34-5996-4F79-AF39-829CF86A9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latin typeface="+mj-lt"/>
                <a:ea typeface="+mj-ea"/>
                <a:cs typeface="+mj-cs"/>
              </a:rPr>
              <a:t>Main is </a:t>
            </a:r>
            <a:r>
              <a:rPr lang="en-US" sz="4800" kern="1200" dirty="0" err="1">
                <a:latin typeface="+mj-lt"/>
                <a:ea typeface="+mj-ea"/>
                <a:cs typeface="+mj-cs"/>
              </a:rPr>
              <a:t>startpunt</a:t>
            </a:r>
            <a:r>
              <a:rPr lang="en-US" sz="4800" kern="1200" dirty="0"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9" name="Afbeelding 5">
            <a:extLst>
              <a:ext uri="{FF2B5EF4-FFF2-40B4-BE49-F238E27FC236}">
                <a16:creationId xmlns:a16="http://schemas.microsoft.com/office/drawing/2014/main" id="{D379C9F4-933D-4DBF-B60E-9CC1F1ED33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2536" y="492573"/>
            <a:ext cx="6516117" cy="5880796"/>
          </a:xfrm>
          <a:prstGeom prst="rect">
            <a:avLst/>
          </a:prstGeom>
        </p:spPr>
      </p:pic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9A8C417-0CDC-40A1-B5EE-D0EAECEE7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91022" y="6356350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8A62353-F7CD-46ED-8877-B27D0E33FCF8}" type="slidenum">
              <a:rPr lang="en-US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595959"/>
              </a:solidFill>
            </a:endParaRPr>
          </a:p>
        </p:txBody>
      </p:sp>
      <p:sp>
        <p:nvSpPr>
          <p:cNvPr id="7" name="Bijschrift: lijn 6">
            <a:extLst>
              <a:ext uri="{FF2B5EF4-FFF2-40B4-BE49-F238E27FC236}">
                <a16:creationId xmlns:a16="http://schemas.microsoft.com/office/drawing/2014/main" id="{E7D224EB-C5A2-4E7D-8668-E54DAAF8E5AC}"/>
              </a:ext>
            </a:extLst>
          </p:cNvPr>
          <p:cNvSpPr/>
          <p:nvPr/>
        </p:nvSpPr>
        <p:spPr>
          <a:xfrm>
            <a:off x="7320136" y="4509120"/>
            <a:ext cx="3240360" cy="365125"/>
          </a:xfrm>
          <a:prstGeom prst="borderCallout1">
            <a:avLst>
              <a:gd name="adj1" fmla="val 12116"/>
              <a:gd name="adj2" fmla="val -3474"/>
              <a:gd name="adj3" fmla="val -34366"/>
              <a:gd name="adj4" fmla="val -1674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Here we start!</a:t>
            </a:r>
          </a:p>
        </p:txBody>
      </p:sp>
    </p:spTree>
    <p:extLst>
      <p:ext uri="{BB962C8B-B14F-4D97-AF65-F5344CB8AC3E}">
        <p14:creationId xmlns:p14="http://schemas.microsoft.com/office/powerpoint/2010/main" val="3017601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el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nl-BE" dirty="0" err="1"/>
              <a:t>Keywords</a:t>
            </a:r>
            <a:endParaRPr lang="nl-BE" dirty="0"/>
          </a:p>
        </p:txBody>
      </p:sp>
      <p:sp>
        <p:nvSpPr>
          <p:cNvPr id="60419" name="Tijdelijke aanduiding voor inhoud 2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nl-BE" sz="2000">
                <a:solidFill>
                  <a:srgbClr val="000000"/>
                </a:solidFill>
              </a:rPr>
              <a:t>C#  is een programmeer</a:t>
            </a:r>
            <a:r>
              <a:rPr lang="nl-BE" sz="2000" b="1">
                <a:solidFill>
                  <a:srgbClr val="000000"/>
                </a:solidFill>
              </a:rPr>
              <a:t>taal</a:t>
            </a:r>
          </a:p>
          <a:p>
            <a:pPr lvl="1"/>
            <a:r>
              <a:rPr lang="nl-BE" sz="2000">
                <a:solidFill>
                  <a:srgbClr val="000000"/>
                </a:solidFill>
              </a:rPr>
              <a:t>Zoals iedere taal heeft C# dus ook z’n eigen woorden (</a:t>
            </a:r>
            <a:r>
              <a:rPr lang="nl-BE" sz="2000" b="1">
                <a:solidFill>
                  <a:srgbClr val="000000"/>
                </a:solidFill>
              </a:rPr>
              <a:t>keywords</a:t>
            </a:r>
            <a:r>
              <a:rPr lang="nl-BE" sz="2000">
                <a:solidFill>
                  <a:srgbClr val="000000"/>
                </a:solidFill>
              </a:rPr>
              <a:t>)</a:t>
            </a:r>
          </a:p>
          <a:p>
            <a:pPr lvl="1"/>
            <a:endParaRPr lang="nl-BE" sz="2000" b="1">
              <a:solidFill>
                <a:srgbClr val="000000"/>
              </a:solidFill>
            </a:endParaRPr>
          </a:p>
          <a:p>
            <a:pPr lvl="1"/>
            <a:r>
              <a:rPr lang="nl-BE" sz="2000">
                <a:solidFill>
                  <a:srgbClr val="000000"/>
                </a:solidFill>
              </a:rPr>
              <a:t>In tegenstelling tot talen zoals Nederlands, Engels, etc zijn de keywords van een programmeertaal ondubbelzinnig en mogen ook niet voor andere zaken gebruikt worden.</a:t>
            </a:r>
          </a:p>
          <a:p>
            <a:pPr lvl="1"/>
            <a:endParaRPr lang="nl-BE" sz="2000">
              <a:solidFill>
                <a:srgbClr val="000000"/>
              </a:solidFill>
            </a:endParaRPr>
          </a:p>
          <a:p>
            <a:pPr lvl="1"/>
            <a:r>
              <a:rPr lang="nl-BE" sz="2000">
                <a:solidFill>
                  <a:srgbClr val="000000"/>
                </a:solidFill>
              </a:rPr>
              <a:t>C# bevat momenteel 77 keywords</a:t>
            </a:r>
          </a:p>
          <a:p>
            <a:pPr lvl="1"/>
            <a:endParaRPr lang="nl-BE" sz="2000">
              <a:solidFill>
                <a:srgbClr val="000000"/>
              </a:solidFill>
            </a:endParaRPr>
          </a:p>
          <a:p>
            <a:pPr lvl="1"/>
            <a:endParaRPr lang="nl-BE" sz="2000">
              <a:solidFill>
                <a:srgbClr val="000000"/>
              </a:solidFill>
            </a:endParaRPr>
          </a:p>
          <a:p>
            <a:pPr lvl="1"/>
            <a:r>
              <a:rPr lang="nl-BE" sz="2000">
                <a:solidFill>
                  <a:srgbClr val="000000"/>
                </a:solidFill>
              </a:rPr>
              <a:t>Je mag nooit een keyword als identifier gebruiken	</a:t>
            </a:r>
          </a:p>
          <a:p>
            <a:pPr lvl="2"/>
            <a:r>
              <a:rPr lang="nl-BE">
                <a:solidFill>
                  <a:srgbClr val="000000"/>
                </a:solidFill>
              </a:rPr>
              <a:t>Bv variabele naam if, else, while, etc </a:t>
            </a:r>
          </a:p>
          <a:p>
            <a:endParaRPr lang="nl-BE" sz="2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01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el 1"/>
          <p:cNvSpPr>
            <a:spLocks noGrp="1"/>
          </p:cNvSpPr>
          <p:nvPr>
            <p:ph type="title"/>
          </p:nvPr>
        </p:nvSpPr>
        <p:spPr>
          <a:xfrm>
            <a:off x="191344" y="548680"/>
            <a:ext cx="5006336" cy="1325563"/>
          </a:xfrm>
        </p:spPr>
        <p:txBody>
          <a:bodyPr>
            <a:normAutofit/>
          </a:bodyPr>
          <a:lstStyle/>
          <a:p>
            <a:r>
              <a:rPr lang="nl-BE" dirty="0"/>
              <a:t>C# </a:t>
            </a:r>
            <a:r>
              <a:rPr lang="nl-BE" dirty="0" err="1"/>
              <a:t>keywords</a:t>
            </a:r>
            <a:endParaRPr lang="nl-BE" dirty="0"/>
          </a:p>
        </p:txBody>
      </p:sp>
      <p:sp>
        <p:nvSpPr>
          <p:cNvPr id="9" name="Rechthoek 5">
            <a:extLst>
              <a:ext uri="{FF2B5EF4-FFF2-40B4-BE49-F238E27FC236}">
                <a16:creationId xmlns:a16="http://schemas.microsoft.com/office/drawing/2014/main" id="{5EEA78F4-0B84-4CA8-A771-B923F87499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608168" y="6453336"/>
            <a:ext cx="5006975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sz="1200" dirty="0">
                <a:solidFill>
                  <a:srgbClr val="666666"/>
                </a:solidFill>
              </a:rPr>
              <a:t>Ref  </a:t>
            </a:r>
            <a:r>
              <a:rPr lang="nl-BE" sz="1200" dirty="0">
                <a:solidFill>
                  <a:srgbClr val="666666"/>
                </a:solidFill>
                <a:hlinkClick r:id="rId2"/>
              </a:rPr>
              <a:t>http://msdn.microsoft.com/en-us/library/x53a06bb(VS.71).aspx</a:t>
            </a:r>
            <a:r>
              <a:rPr lang="nl-BE" sz="1200" dirty="0">
                <a:solidFill>
                  <a:srgbClr val="666666"/>
                </a:solidFill>
              </a:rPr>
              <a:t> </a:t>
            </a:r>
          </a:p>
        </p:txBody>
      </p:sp>
      <p:graphicFrame>
        <p:nvGraphicFramePr>
          <p:cNvPr id="69637" name="Tijdelijke aanduiding voor inhoud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0212621"/>
              </p:ext>
            </p:extLst>
          </p:nvPr>
        </p:nvGraphicFramePr>
        <p:xfrm>
          <a:off x="3287688" y="31932"/>
          <a:ext cx="4896544" cy="6826068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0300">
                <a:tc>
                  <a:txBody>
                    <a:bodyPr/>
                    <a:lstStyle/>
                    <a:p>
                      <a:r>
                        <a:rPr lang="nl-BE" sz="1800">
                          <a:hlinkClick r:id="rId3"/>
                        </a:rPr>
                        <a:t>abstract</a:t>
                      </a:r>
                      <a:endParaRPr lang="nl-BE" sz="18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800">
                          <a:hlinkClick r:id="rId4"/>
                        </a:rPr>
                        <a:t>event</a:t>
                      </a:r>
                      <a:endParaRPr lang="nl-BE" sz="18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800">
                          <a:hlinkClick r:id="rId5"/>
                        </a:rPr>
                        <a:t>new</a:t>
                      </a:r>
                      <a:endParaRPr lang="nl-BE" sz="18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800">
                          <a:hlinkClick r:id="rId6"/>
                        </a:rPr>
                        <a:t>struct</a:t>
                      </a:r>
                      <a:endParaRPr lang="nl-BE" sz="1800"/>
                    </a:p>
                  </a:txBody>
                  <a:tcPr marL="52582" marR="52582" marT="26295" marB="2629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300">
                <a:tc>
                  <a:txBody>
                    <a:bodyPr/>
                    <a:lstStyle/>
                    <a:p>
                      <a:r>
                        <a:rPr lang="nl-BE" sz="1800">
                          <a:hlinkClick r:id="rId7"/>
                        </a:rPr>
                        <a:t>as</a:t>
                      </a:r>
                      <a:endParaRPr lang="nl-BE" sz="18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800">
                          <a:hlinkClick r:id="rId8"/>
                        </a:rPr>
                        <a:t>explicit</a:t>
                      </a:r>
                      <a:endParaRPr lang="nl-BE" sz="18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800">
                          <a:hlinkClick r:id="rId9"/>
                        </a:rPr>
                        <a:t>null</a:t>
                      </a:r>
                      <a:endParaRPr lang="nl-BE" sz="18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800">
                          <a:hlinkClick r:id="rId10"/>
                        </a:rPr>
                        <a:t>switch</a:t>
                      </a:r>
                      <a:endParaRPr lang="nl-BE" sz="1800"/>
                    </a:p>
                  </a:txBody>
                  <a:tcPr marL="52582" marR="52582" marT="26295" marB="2629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300">
                <a:tc>
                  <a:txBody>
                    <a:bodyPr/>
                    <a:lstStyle/>
                    <a:p>
                      <a:r>
                        <a:rPr lang="nl-BE" sz="1800">
                          <a:hlinkClick r:id="rId11"/>
                        </a:rPr>
                        <a:t>base</a:t>
                      </a:r>
                      <a:endParaRPr lang="nl-BE" sz="18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800">
                          <a:hlinkClick r:id="rId12"/>
                        </a:rPr>
                        <a:t>extern</a:t>
                      </a:r>
                      <a:endParaRPr lang="nl-BE" sz="18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800">
                          <a:hlinkClick r:id="rId13"/>
                        </a:rPr>
                        <a:t>object</a:t>
                      </a:r>
                      <a:endParaRPr lang="nl-BE" sz="18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800">
                          <a:hlinkClick r:id="rId14"/>
                        </a:rPr>
                        <a:t>this</a:t>
                      </a:r>
                      <a:endParaRPr lang="nl-BE" sz="1800"/>
                    </a:p>
                  </a:txBody>
                  <a:tcPr marL="52582" marR="52582" marT="26295" marB="2629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748">
                <a:tc>
                  <a:txBody>
                    <a:bodyPr/>
                    <a:lstStyle/>
                    <a:p>
                      <a:r>
                        <a:rPr lang="nl-BE" sz="1800">
                          <a:hlinkClick r:id="rId15"/>
                        </a:rPr>
                        <a:t>bool</a:t>
                      </a:r>
                      <a:endParaRPr lang="nl-BE" sz="18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800">
                          <a:hlinkClick r:id="rId16"/>
                        </a:rPr>
                        <a:t>false</a:t>
                      </a:r>
                      <a:endParaRPr lang="nl-BE" sz="18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800">
                          <a:hlinkClick r:id="rId17"/>
                        </a:rPr>
                        <a:t>operator</a:t>
                      </a:r>
                      <a:endParaRPr lang="nl-BE" sz="18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800">
                          <a:hlinkClick r:id="rId18"/>
                        </a:rPr>
                        <a:t>throw</a:t>
                      </a:r>
                      <a:endParaRPr lang="nl-BE" sz="1800"/>
                    </a:p>
                  </a:txBody>
                  <a:tcPr marL="52582" marR="52582" marT="26295" marB="2629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300">
                <a:tc>
                  <a:txBody>
                    <a:bodyPr/>
                    <a:lstStyle/>
                    <a:p>
                      <a:r>
                        <a:rPr lang="nl-BE" sz="1800">
                          <a:hlinkClick r:id="rId19"/>
                        </a:rPr>
                        <a:t>break</a:t>
                      </a:r>
                      <a:endParaRPr lang="nl-BE" sz="18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800">
                          <a:hlinkClick r:id="rId20"/>
                        </a:rPr>
                        <a:t>finally</a:t>
                      </a:r>
                      <a:endParaRPr lang="nl-BE" sz="18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800">
                          <a:hlinkClick r:id="rId21"/>
                        </a:rPr>
                        <a:t>out</a:t>
                      </a:r>
                      <a:endParaRPr lang="nl-BE" sz="18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800">
                          <a:hlinkClick r:id="rId22"/>
                        </a:rPr>
                        <a:t>true</a:t>
                      </a:r>
                      <a:endParaRPr lang="nl-BE" sz="1800"/>
                    </a:p>
                  </a:txBody>
                  <a:tcPr marL="52582" marR="52582" marT="26295" marB="2629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300">
                <a:tc>
                  <a:txBody>
                    <a:bodyPr/>
                    <a:lstStyle/>
                    <a:p>
                      <a:r>
                        <a:rPr lang="nl-BE" sz="1800">
                          <a:hlinkClick r:id="rId23"/>
                        </a:rPr>
                        <a:t>byte</a:t>
                      </a:r>
                      <a:endParaRPr lang="nl-BE" sz="18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800">
                          <a:hlinkClick r:id="rId24"/>
                        </a:rPr>
                        <a:t>fixed</a:t>
                      </a:r>
                      <a:endParaRPr lang="nl-BE" sz="18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800">
                          <a:hlinkClick r:id="rId25"/>
                        </a:rPr>
                        <a:t>override</a:t>
                      </a:r>
                      <a:endParaRPr lang="nl-BE" sz="18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800">
                          <a:hlinkClick r:id="rId26"/>
                        </a:rPr>
                        <a:t>try</a:t>
                      </a:r>
                      <a:endParaRPr lang="nl-BE" sz="1800"/>
                    </a:p>
                  </a:txBody>
                  <a:tcPr marL="52582" marR="52582" marT="26295" marB="2629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300">
                <a:tc>
                  <a:txBody>
                    <a:bodyPr/>
                    <a:lstStyle/>
                    <a:p>
                      <a:r>
                        <a:rPr lang="nl-BE" sz="1800">
                          <a:hlinkClick r:id="rId10"/>
                        </a:rPr>
                        <a:t>case</a:t>
                      </a:r>
                      <a:endParaRPr lang="nl-BE" sz="18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800">
                          <a:hlinkClick r:id="rId27"/>
                        </a:rPr>
                        <a:t>float</a:t>
                      </a:r>
                      <a:endParaRPr lang="nl-BE" sz="18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800">
                          <a:hlinkClick r:id="rId28"/>
                        </a:rPr>
                        <a:t>params</a:t>
                      </a:r>
                      <a:endParaRPr lang="nl-BE" sz="18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800" dirty="0" err="1">
                          <a:hlinkClick r:id="rId29"/>
                        </a:rPr>
                        <a:t>typeof</a:t>
                      </a:r>
                      <a:endParaRPr lang="nl-BE" sz="1800" dirty="0"/>
                    </a:p>
                  </a:txBody>
                  <a:tcPr marL="52582" marR="52582" marT="26295" marB="2629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0300">
                <a:tc>
                  <a:txBody>
                    <a:bodyPr/>
                    <a:lstStyle/>
                    <a:p>
                      <a:r>
                        <a:rPr lang="nl-BE" sz="1800">
                          <a:hlinkClick r:id="rId26"/>
                        </a:rPr>
                        <a:t>catch</a:t>
                      </a:r>
                      <a:endParaRPr lang="nl-BE" sz="18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800">
                          <a:hlinkClick r:id="rId30"/>
                        </a:rPr>
                        <a:t>for</a:t>
                      </a:r>
                      <a:endParaRPr lang="nl-BE" sz="18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800">
                          <a:hlinkClick r:id="rId31"/>
                        </a:rPr>
                        <a:t>private</a:t>
                      </a:r>
                      <a:endParaRPr lang="nl-BE" sz="18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800">
                          <a:hlinkClick r:id="rId32"/>
                        </a:rPr>
                        <a:t>uint</a:t>
                      </a:r>
                      <a:endParaRPr lang="nl-BE" sz="1800"/>
                    </a:p>
                  </a:txBody>
                  <a:tcPr marL="52582" marR="52582" marT="26295" marB="2629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0300">
                <a:tc>
                  <a:txBody>
                    <a:bodyPr/>
                    <a:lstStyle/>
                    <a:p>
                      <a:r>
                        <a:rPr lang="nl-BE" sz="1800">
                          <a:hlinkClick r:id="rId33"/>
                        </a:rPr>
                        <a:t>char</a:t>
                      </a:r>
                      <a:endParaRPr lang="nl-BE" sz="18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800">
                          <a:hlinkClick r:id="rId34"/>
                        </a:rPr>
                        <a:t>foreach</a:t>
                      </a:r>
                      <a:endParaRPr lang="nl-BE" sz="18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800">
                          <a:hlinkClick r:id="rId35"/>
                        </a:rPr>
                        <a:t>protected</a:t>
                      </a:r>
                      <a:endParaRPr lang="nl-BE" sz="18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800">
                          <a:hlinkClick r:id="rId36"/>
                        </a:rPr>
                        <a:t>ulong</a:t>
                      </a:r>
                      <a:endParaRPr lang="nl-BE" sz="1800"/>
                    </a:p>
                  </a:txBody>
                  <a:tcPr marL="52582" marR="52582" marT="26295" marB="2629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0300">
                <a:tc>
                  <a:txBody>
                    <a:bodyPr/>
                    <a:lstStyle/>
                    <a:p>
                      <a:r>
                        <a:rPr lang="nl-BE" sz="1800">
                          <a:hlinkClick r:id="rId37"/>
                        </a:rPr>
                        <a:t>checked</a:t>
                      </a:r>
                      <a:endParaRPr lang="nl-BE" sz="18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800">
                          <a:hlinkClick r:id="rId38"/>
                        </a:rPr>
                        <a:t>goto</a:t>
                      </a:r>
                      <a:endParaRPr lang="nl-BE" sz="18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800">
                          <a:hlinkClick r:id="rId39"/>
                        </a:rPr>
                        <a:t>public</a:t>
                      </a:r>
                      <a:endParaRPr lang="nl-BE" sz="18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800">
                          <a:hlinkClick r:id="rId40"/>
                        </a:rPr>
                        <a:t>unchecked</a:t>
                      </a:r>
                      <a:endParaRPr lang="nl-BE" sz="1800"/>
                    </a:p>
                  </a:txBody>
                  <a:tcPr marL="52582" marR="52582" marT="26295" marB="2629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0300">
                <a:tc>
                  <a:txBody>
                    <a:bodyPr/>
                    <a:lstStyle/>
                    <a:p>
                      <a:r>
                        <a:rPr lang="nl-BE" sz="1800">
                          <a:hlinkClick r:id="rId41"/>
                        </a:rPr>
                        <a:t>class</a:t>
                      </a:r>
                      <a:endParaRPr lang="nl-BE" sz="18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800">
                          <a:hlinkClick r:id="rId42"/>
                        </a:rPr>
                        <a:t>if</a:t>
                      </a:r>
                      <a:endParaRPr lang="nl-BE" sz="18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800">
                          <a:hlinkClick r:id="rId43"/>
                        </a:rPr>
                        <a:t>readonly</a:t>
                      </a:r>
                      <a:endParaRPr lang="nl-BE" sz="18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800">
                          <a:hlinkClick r:id="rId44"/>
                        </a:rPr>
                        <a:t>unsafe</a:t>
                      </a:r>
                      <a:endParaRPr lang="nl-BE" sz="1800"/>
                    </a:p>
                  </a:txBody>
                  <a:tcPr marL="52582" marR="52582" marT="26295" marB="2629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0300">
                <a:tc>
                  <a:txBody>
                    <a:bodyPr/>
                    <a:lstStyle/>
                    <a:p>
                      <a:r>
                        <a:rPr lang="nl-BE" sz="1800">
                          <a:hlinkClick r:id="rId45"/>
                        </a:rPr>
                        <a:t>const</a:t>
                      </a:r>
                      <a:endParaRPr lang="nl-BE" sz="18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800">
                          <a:hlinkClick r:id="rId46"/>
                        </a:rPr>
                        <a:t>implicit</a:t>
                      </a:r>
                      <a:endParaRPr lang="nl-BE" sz="18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800">
                          <a:hlinkClick r:id="rId47"/>
                        </a:rPr>
                        <a:t>ref</a:t>
                      </a:r>
                      <a:endParaRPr lang="nl-BE" sz="18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800">
                          <a:hlinkClick r:id="rId48"/>
                        </a:rPr>
                        <a:t>ushort</a:t>
                      </a:r>
                      <a:endParaRPr lang="nl-BE" sz="1800"/>
                    </a:p>
                  </a:txBody>
                  <a:tcPr marL="52582" marR="52582" marT="26295" marB="2629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0300">
                <a:tc>
                  <a:txBody>
                    <a:bodyPr/>
                    <a:lstStyle/>
                    <a:p>
                      <a:r>
                        <a:rPr lang="nl-BE" sz="1800">
                          <a:hlinkClick r:id="rId49"/>
                        </a:rPr>
                        <a:t>continue</a:t>
                      </a:r>
                      <a:endParaRPr lang="nl-BE" sz="18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800">
                          <a:hlinkClick r:id="rId34"/>
                        </a:rPr>
                        <a:t>in</a:t>
                      </a:r>
                      <a:endParaRPr lang="nl-BE" sz="18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800">
                          <a:hlinkClick r:id="rId50"/>
                        </a:rPr>
                        <a:t>return</a:t>
                      </a:r>
                      <a:endParaRPr lang="nl-BE" sz="18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800">
                          <a:hlinkClick r:id="rId51"/>
                        </a:rPr>
                        <a:t>using</a:t>
                      </a:r>
                      <a:endParaRPr lang="nl-BE" sz="1800"/>
                    </a:p>
                  </a:txBody>
                  <a:tcPr marL="52582" marR="52582" marT="26295" marB="2629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0300">
                <a:tc>
                  <a:txBody>
                    <a:bodyPr/>
                    <a:lstStyle/>
                    <a:p>
                      <a:r>
                        <a:rPr lang="nl-BE" sz="1800">
                          <a:hlinkClick r:id="rId52"/>
                        </a:rPr>
                        <a:t>decimal</a:t>
                      </a:r>
                      <a:endParaRPr lang="nl-BE" sz="18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800">
                          <a:hlinkClick r:id="rId53"/>
                        </a:rPr>
                        <a:t>int</a:t>
                      </a:r>
                      <a:endParaRPr lang="nl-BE" sz="18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800">
                          <a:hlinkClick r:id="rId54"/>
                        </a:rPr>
                        <a:t>sbyte</a:t>
                      </a:r>
                      <a:endParaRPr lang="nl-BE" sz="18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800">
                          <a:hlinkClick r:id="rId55"/>
                        </a:rPr>
                        <a:t>virtual</a:t>
                      </a:r>
                      <a:endParaRPr lang="nl-BE" sz="1800"/>
                    </a:p>
                  </a:txBody>
                  <a:tcPr marL="52582" marR="52582" marT="26295" marB="26295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0300">
                <a:tc>
                  <a:txBody>
                    <a:bodyPr/>
                    <a:lstStyle/>
                    <a:p>
                      <a:r>
                        <a:rPr lang="nl-BE" sz="1800" dirty="0">
                          <a:hlinkClick r:id="rId10"/>
                        </a:rPr>
                        <a:t>default</a:t>
                      </a:r>
                      <a:endParaRPr lang="nl-BE" sz="1800" dirty="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800">
                          <a:hlinkClick r:id="rId56"/>
                        </a:rPr>
                        <a:t>interface</a:t>
                      </a:r>
                      <a:endParaRPr lang="nl-BE" sz="18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800">
                          <a:hlinkClick r:id="rId57"/>
                        </a:rPr>
                        <a:t>sealed</a:t>
                      </a:r>
                      <a:endParaRPr lang="nl-BE" sz="18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800">
                          <a:hlinkClick r:id="rId58"/>
                        </a:rPr>
                        <a:t>volatile</a:t>
                      </a:r>
                      <a:endParaRPr lang="nl-BE" sz="1800"/>
                    </a:p>
                  </a:txBody>
                  <a:tcPr marL="52582" marR="52582" marT="26295" marB="26295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0300">
                <a:tc>
                  <a:txBody>
                    <a:bodyPr/>
                    <a:lstStyle/>
                    <a:p>
                      <a:r>
                        <a:rPr lang="nl-BE" sz="1800">
                          <a:hlinkClick r:id="rId59"/>
                        </a:rPr>
                        <a:t>delegate</a:t>
                      </a:r>
                      <a:endParaRPr lang="nl-BE" sz="18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800">
                          <a:hlinkClick r:id="rId60"/>
                        </a:rPr>
                        <a:t>internal</a:t>
                      </a:r>
                      <a:endParaRPr lang="nl-BE" sz="18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800">
                          <a:hlinkClick r:id="rId61"/>
                        </a:rPr>
                        <a:t>short</a:t>
                      </a:r>
                      <a:endParaRPr lang="nl-BE" sz="18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800">
                          <a:hlinkClick r:id="rId62"/>
                        </a:rPr>
                        <a:t>void</a:t>
                      </a:r>
                      <a:endParaRPr lang="nl-BE" sz="1800"/>
                    </a:p>
                  </a:txBody>
                  <a:tcPr marL="52582" marR="52582" marT="26295" marB="26295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0300">
                <a:tc>
                  <a:txBody>
                    <a:bodyPr/>
                    <a:lstStyle/>
                    <a:p>
                      <a:r>
                        <a:rPr lang="nl-BE" sz="1800">
                          <a:hlinkClick r:id="rId63"/>
                        </a:rPr>
                        <a:t>do</a:t>
                      </a:r>
                      <a:endParaRPr lang="nl-BE" sz="18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800">
                          <a:hlinkClick r:id="rId64"/>
                        </a:rPr>
                        <a:t>is</a:t>
                      </a:r>
                      <a:endParaRPr lang="nl-BE" sz="18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800">
                          <a:hlinkClick r:id="rId65"/>
                        </a:rPr>
                        <a:t>sizeof</a:t>
                      </a:r>
                      <a:endParaRPr lang="nl-BE" sz="18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800">
                          <a:hlinkClick r:id="rId66"/>
                        </a:rPr>
                        <a:t>while</a:t>
                      </a:r>
                      <a:endParaRPr lang="nl-BE" sz="1800"/>
                    </a:p>
                  </a:txBody>
                  <a:tcPr marL="52582" marR="52582" marT="26295" marB="26295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0300">
                <a:tc>
                  <a:txBody>
                    <a:bodyPr/>
                    <a:lstStyle/>
                    <a:p>
                      <a:r>
                        <a:rPr lang="nl-BE" sz="1800">
                          <a:hlinkClick r:id="rId67"/>
                        </a:rPr>
                        <a:t>double</a:t>
                      </a:r>
                      <a:endParaRPr lang="nl-BE" sz="18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800">
                          <a:hlinkClick r:id="rId68"/>
                        </a:rPr>
                        <a:t>lock</a:t>
                      </a:r>
                      <a:endParaRPr lang="nl-BE" sz="18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800">
                          <a:hlinkClick r:id="rId69"/>
                        </a:rPr>
                        <a:t>stackalloc</a:t>
                      </a:r>
                      <a:endParaRPr lang="nl-BE" sz="18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800"/>
                        <a:t> </a:t>
                      </a:r>
                    </a:p>
                  </a:txBody>
                  <a:tcPr marL="52582" marR="52582" marT="26295" marB="26295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10300">
                <a:tc>
                  <a:txBody>
                    <a:bodyPr/>
                    <a:lstStyle/>
                    <a:p>
                      <a:r>
                        <a:rPr lang="nl-BE" sz="1800">
                          <a:hlinkClick r:id="rId42"/>
                        </a:rPr>
                        <a:t>else</a:t>
                      </a:r>
                      <a:endParaRPr lang="nl-BE" sz="18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800">
                          <a:hlinkClick r:id="rId70"/>
                        </a:rPr>
                        <a:t>long</a:t>
                      </a:r>
                      <a:endParaRPr lang="nl-BE" sz="18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800">
                          <a:hlinkClick r:id="rId71"/>
                        </a:rPr>
                        <a:t>static</a:t>
                      </a:r>
                      <a:endParaRPr lang="nl-BE" sz="18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800"/>
                        <a:t> </a:t>
                      </a:r>
                    </a:p>
                  </a:txBody>
                  <a:tcPr marL="52582" marR="52582" marT="26295" marB="26295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574940">
                <a:tc>
                  <a:txBody>
                    <a:bodyPr/>
                    <a:lstStyle/>
                    <a:p>
                      <a:r>
                        <a:rPr lang="nl-BE" sz="1800">
                          <a:hlinkClick r:id="rId72"/>
                        </a:rPr>
                        <a:t>enum</a:t>
                      </a:r>
                      <a:endParaRPr lang="nl-BE" sz="18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800">
                          <a:hlinkClick r:id="rId73"/>
                        </a:rPr>
                        <a:t>namespace</a:t>
                      </a:r>
                      <a:endParaRPr lang="nl-BE" sz="18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800">
                          <a:hlinkClick r:id="rId74"/>
                        </a:rPr>
                        <a:t>string</a:t>
                      </a:r>
                      <a:endParaRPr lang="nl-BE" sz="1800"/>
                    </a:p>
                  </a:txBody>
                  <a:tcPr marL="52582" marR="52582" marT="26295" marB="26295"/>
                </a:tc>
                <a:tc>
                  <a:txBody>
                    <a:bodyPr/>
                    <a:lstStyle/>
                    <a:p>
                      <a:r>
                        <a:rPr lang="nl-BE" sz="1800" dirty="0"/>
                        <a:t> </a:t>
                      </a:r>
                    </a:p>
                  </a:txBody>
                  <a:tcPr marL="52582" marR="52582" marT="26295" marB="26295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pic>
        <p:nvPicPr>
          <p:cNvPr id="2" name="Afbeelding 1">
            <a:extLst>
              <a:ext uri="{FF2B5EF4-FFF2-40B4-BE49-F238E27FC236}">
                <a16:creationId xmlns:a16="http://schemas.microsoft.com/office/drawing/2014/main" id="{7EECDDDC-3B93-4313-86E4-D97125B574A8}"/>
              </a:ext>
            </a:extLst>
          </p:cNvPr>
          <p:cNvPicPr>
            <a:picLocks noChangeAspect="1"/>
          </p:cNvPicPr>
          <p:nvPr/>
        </p:nvPicPr>
        <p:blipFill>
          <a:blip r:embed="rId7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8859" y="2132856"/>
            <a:ext cx="3334853" cy="515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175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nl-BE" sz="3400" dirty="0"/>
              <a:t>C# is hoofdlettergevoelig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endParaRPr lang="nl-BE" sz="2400">
              <a:solidFill>
                <a:srgbClr val="000000"/>
              </a:solidFill>
            </a:endParaRPr>
          </a:p>
          <a:p>
            <a:endParaRPr lang="nl-BE" sz="240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nl-BE" sz="2400">
                <a:solidFill>
                  <a:srgbClr val="000000"/>
                </a:solidFill>
                <a:latin typeface="Constantia" pitchFamily="18" charset="0"/>
              </a:rPr>
              <a:t>Blabla  ≠ blabla ≠ BlaBla</a:t>
            </a:r>
          </a:p>
        </p:txBody>
      </p:sp>
    </p:spTree>
    <p:extLst>
      <p:ext uri="{BB962C8B-B14F-4D97-AF65-F5344CB8AC3E}">
        <p14:creationId xmlns:p14="http://schemas.microsoft.com/office/powerpoint/2010/main" val="2809287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el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nl-BE" dirty="0" err="1"/>
              <a:t>Identifiers</a:t>
            </a:r>
            <a:endParaRPr lang="nl-BE" dirty="0"/>
          </a:p>
        </p:txBody>
      </p:sp>
      <p:sp>
        <p:nvSpPr>
          <p:cNvPr id="59395" name="Tijdelijke aanduiding voor inhoud 2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nl-BE" sz="2400" dirty="0">
                <a:solidFill>
                  <a:srgbClr val="000000"/>
                </a:solidFill>
              </a:rPr>
              <a:t>Namen die je geeft aan variabelen, </a:t>
            </a:r>
            <a:r>
              <a:rPr lang="nl-BE" sz="2400" dirty="0" err="1">
                <a:solidFill>
                  <a:srgbClr val="000000"/>
                </a:solidFill>
              </a:rPr>
              <a:t>methods</a:t>
            </a:r>
            <a:r>
              <a:rPr lang="nl-BE" sz="2400" dirty="0">
                <a:solidFill>
                  <a:srgbClr val="000000"/>
                </a:solidFill>
              </a:rPr>
              <a:t> en </a:t>
            </a:r>
            <a:r>
              <a:rPr lang="nl-BE" sz="2400" dirty="0" err="1">
                <a:solidFill>
                  <a:srgbClr val="000000"/>
                </a:solidFill>
              </a:rPr>
              <a:t>structures</a:t>
            </a:r>
            <a:r>
              <a:rPr lang="nl-BE" sz="2400" dirty="0">
                <a:solidFill>
                  <a:srgbClr val="000000"/>
                </a:solidFill>
              </a:rPr>
              <a:t> zijn </a:t>
            </a:r>
            <a:r>
              <a:rPr lang="nl-BE" sz="2400" b="1" dirty="0" err="1">
                <a:solidFill>
                  <a:srgbClr val="000000"/>
                </a:solidFill>
              </a:rPr>
              <a:t>identifiers</a:t>
            </a:r>
            <a:endParaRPr lang="nl-BE" sz="2400" dirty="0">
              <a:solidFill>
                <a:srgbClr val="000000"/>
              </a:solidFill>
            </a:endParaRPr>
          </a:p>
          <a:p>
            <a:pPr lvl="1"/>
            <a:r>
              <a:rPr lang="nl-BE" dirty="0">
                <a:solidFill>
                  <a:srgbClr val="000000"/>
                </a:solidFill>
              </a:rPr>
              <a:t>Bv </a:t>
            </a:r>
            <a:r>
              <a:rPr lang="nl-BE" dirty="0" err="1">
                <a:solidFill>
                  <a:srgbClr val="000000"/>
                </a:solidFill>
              </a:rPr>
              <a:t>mijnGewichInKg</a:t>
            </a:r>
            <a:r>
              <a:rPr lang="nl-BE" dirty="0">
                <a:solidFill>
                  <a:srgbClr val="000000"/>
                </a:solidFill>
              </a:rPr>
              <a:t>, </a:t>
            </a:r>
            <a:r>
              <a:rPr lang="nl-BE" dirty="0" err="1">
                <a:solidFill>
                  <a:srgbClr val="000000"/>
                </a:solidFill>
              </a:rPr>
              <a:t>BerekenHypothenusa</a:t>
            </a:r>
            <a:r>
              <a:rPr lang="nl-BE" dirty="0">
                <a:solidFill>
                  <a:srgbClr val="000000"/>
                </a:solidFill>
              </a:rPr>
              <a:t>, </a:t>
            </a:r>
            <a:r>
              <a:rPr lang="nl-BE" dirty="0" err="1">
                <a:solidFill>
                  <a:srgbClr val="000000"/>
                </a:solidFill>
              </a:rPr>
              <a:t>etc</a:t>
            </a:r>
            <a:endParaRPr lang="nl-BE" dirty="0">
              <a:solidFill>
                <a:srgbClr val="000000"/>
              </a:solidFill>
            </a:endParaRPr>
          </a:p>
          <a:p>
            <a:pPr lvl="1"/>
            <a:endParaRPr lang="nl-BE" dirty="0">
              <a:solidFill>
                <a:srgbClr val="000000"/>
              </a:solidFill>
            </a:endParaRPr>
          </a:p>
          <a:p>
            <a:r>
              <a:rPr lang="nl-BE" dirty="0">
                <a:solidFill>
                  <a:srgbClr val="000000"/>
                </a:solidFill>
              </a:rPr>
              <a:t>Naamgeving van </a:t>
            </a:r>
            <a:r>
              <a:rPr lang="nl-BE" dirty="0" err="1">
                <a:solidFill>
                  <a:srgbClr val="000000"/>
                </a:solidFill>
              </a:rPr>
              <a:t>identifiers</a:t>
            </a:r>
            <a:r>
              <a:rPr lang="nl-BE" dirty="0">
                <a:solidFill>
                  <a:srgbClr val="000000"/>
                </a:solidFill>
              </a:rPr>
              <a:t> is belangrijk. Geen vaste regels, maar wel aantal afspraken zodat anderen makkelijk je code kunnen begrijpen (of jijzelf enkele weken later)</a:t>
            </a:r>
          </a:p>
          <a:p>
            <a:pPr lvl="1"/>
            <a:endParaRPr lang="nl-BE" dirty="0">
              <a:solidFill>
                <a:srgbClr val="000000"/>
              </a:solidFill>
            </a:endParaRPr>
          </a:p>
          <a:p>
            <a:pPr lvl="1"/>
            <a:endParaRPr lang="nl-B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75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nl-BE" dirty="0"/>
              <a:t>Regels naamgeving </a:t>
            </a:r>
            <a:r>
              <a:rPr lang="nl-BE" dirty="0" err="1"/>
              <a:t>identifiers</a:t>
            </a:r>
            <a:endParaRPr lang="nl-BE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B85B609D-9007-4FF8-9574-BEC704BAD1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9864657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36326522"/>
      </p:ext>
    </p:extLst>
  </p:cSld>
  <p:clrMapOvr>
    <a:masterClrMapping/>
  </p:clrMapOvr>
</p:sld>
</file>

<file path=ppt/theme/theme1.xml><?xml version="1.0" encoding="utf-8"?>
<a:theme xmlns:a="http://schemas.openxmlformats.org/drawingml/2006/main" name="ziescher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angepast 1">
      <a:majorFont>
        <a:latin typeface="Archivo Narrow"/>
        <a:ea typeface=""/>
        <a:cs typeface=""/>
      </a:majorFont>
      <a:minorFont>
        <a:latin typeface="Blogger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iescherp" id="{0FFE8E02-B18F-4934-88AF-BF21DD0DB3DF}" vid="{540FFF4D-EE73-429F-8466-D15EC88D756F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ziescherp</Template>
  <TotalTime>76</TotalTime>
  <Words>525</Words>
  <Application>Microsoft Office PowerPoint</Application>
  <PresentationFormat>Breedbeeld</PresentationFormat>
  <Paragraphs>165</Paragraphs>
  <Slides>22</Slides>
  <Notes>1</Notes>
  <HiddenSlides>1</HiddenSlides>
  <MMClips>1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22</vt:i4>
      </vt:variant>
    </vt:vector>
  </HeadingPairs>
  <TitlesOfParts>
    <vt:vector size="30" baseType="lpstr">
      <vt:lpstr>Archivo Narrow</vt:lpstr>
      <vt:lpstr>Calibri</vt:lpstr>
      <vt:lpstr>Courier New</vt:lpstr>
      <vt:lpstr>Times</vt:lpstr>
      <vt:lpstr>Blogger Sans</vt:lpstr>
      <vt:lpstr>Constantia</vt:lpstr>
      <vt:lpstr>Arial</vt:lpstr>
      <vt:lpstr>ziescherp</vt:lpstr>
      <vt:lpstr>1. De essentie van C#</vt:lpstr>
      <vt:lpstr>Eerste C# details</vt:lpstr>
      <vt:lpstr>Layout van code</vt:lpstr>
      <vt:lpstr>Main is startpunt </vt:lpstr>
      <vt:lpstr>Keywords</vt:lpstr>
      <vt:lpstr>C# keywords</vt:lpstr>
      <vt:lpstr>C# is hoofdlettergevoelig</vt:lpstr>
      <vt:lpstr>Identifiers</vt:lpstr>
      <vt:lpstr>Regels naamgeving identifiers</vt:lpstr>
      <vt:lpstr>Camel case</vt:lpstr>
      <vt:lpstr>PowerPoint-presentatie</vt:lpstr>
      <vt:lpstr>Debugging</vt:lpstr>
      <vt:lpstr>Debugging</vt:lpstr>
      <vt:lpstr>This is what debugging feels like</vt:lpstr>
      <vt:lpstr>Commentaar in code</vt:lpstr>
      <vt:lpstr>PowerPoint-presentatie</vt:lpstr>
      <vt:lpstr>PowerPoint-presentatie</vt:lpstr>
      <vt:lpstr>PowerPoint-presentatie</vt:lpstr>
      <vt:lpstr>PowerPoint-presentatie</vt:lpstr>
      <vt:lpstr>Demo time</vt:lpstr>
      <vt:lpstr>PowerPoint-presentatie</vt:lpstr>
      <vt:lpstr>Meer info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 essentie van C#</dc:title>
  <dc:creator>Tim Dams</dc:creator>
  <cp:lastModifiedBy>Tim Dams</cp:lastModifiedBy>
  <cp:revision>22</cp:revision>
  <dcterms:created xsi:type="dcterms:W3CDTF">2018-09-25T11:23:17Z</dcterms:created>
  <dcterms:modified xsi:type="dcterms:W3CDTF">2023-05-02T15:13:52Z</dcterms:modified>
</cp:coreProperties>
</file>